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3"/>
  </p:sldMasterIdLst>
  <p:notesMasterIdLst>
    <p:notesMasterId r:id="rId7"/>
  </p:notesMasterIdLst>
  <p:handoutMasterIdLst>
    <p:handoutMasterId r:id="rId71"/>
  </p:handoutMasterIdLst>
  <p:sldIdLst>
    <p:sldId id="332" r:id="rId4"/>
    <p:sldId id="256" r:id="rId5"/>
    <p:sldId id="257" r:id="rId6"/>
    <p:sldId id="324"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41" r:id="rId22"/>
    <p:sldId id="337" r:id="rId23"/>
    <p:sldId id="366" r:id="rId24"/>
    <p:sldId id="377" r:id="rId25"/>
    <p:sldId id="378" r:id="rId26"/>
    <p:sldId id="379" r:id="rId27"/>
    <p:sldId id="369" r:id="rId28"/>
    <p:sldId id="380" r:id="rId29"/>
    <p:sldId id="371" r:id="rId30"/>
    <p:sldId id="372" r:id="rId31"/>
    <p:sldId id="373" r:id="rId32"/>
    <p:sldId id="374" r:id="rId33"/>
    <p:sldId id="381" r:id="rId34"/>
    <p:sldId id="315" r:id="rId35"/>
    <p:sldId id="316" r:id="rId36"/>
    <p:sldId id="322" r:id="rId37"/>
    <p:sldId id="329" r:id="rId38"/>
    <p:sldId id="382" r:id="rId39"/>
    <p:sldId id="323" r:id="rId40"/>
    <p:sldId id="348" r:id="rId41"/>
    <p:sldId id="281" r:id="rId42"/>
    <p:sldId id="375" r:id="rId43"/>
    <p:sldId id="376" r:id="rId44"/>
    <p:sldId id="282" r:id="rId45"/>
    <p:sldId id="292" r:id="rId46"/>
    <p:sldId id="293" r:id="rId47"/>
    <p:sldId id="295" r:id="rId48"/>
    <p:sldId id="294" r:id="rId49"/>
    <p:sldId id="296" r:id="rId50"/>
    <p:sldId id="298" r:id="rId51"/>
    <p:sldId id="383" r:id="rId52"/>
    <p:sldId id="286" r:id="rId53"/>
    <p:sldId id="287" r:id="rId54"/>
    <p:sldId id="299" r:id="rId55"/>
    <p:sldId id="302" r:id="rId56"/>
    <p:sldId id="325" r:id="rId57"/>
    <p:sldId id="326" r:id="rId58"/>
    <p:sldId id="338" r:id="rId59"/>
    <p:sldId id="350" r:id="rId60"/>
    <p:sldId id="331" r:id="rId61"/>
    <p:sldId id="336" r:id="rId62"/>
    <p:sldId id="384" r:id="rId63"/>
    <p:sldId id="300" r:id="rId64"/>
    <p:sldId id="339" r:id="rId65"/>
    <p:sldId id="343" r:id="rId66"/>
    <p:sldId id="344" r:id="rId67"/>
    <p:sldId id="345" r:id="rId68"/>
    <p:sldId id="346" r:id="rId69"/>
    <p:sldId id="347" r:id="rId70"/>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94694"/>
  </p:normalViewPr>
  <p:slideViewPr>
    <p:cSldViewPr>
      <p:cViewPr varScale="1">
        <p:scale>
          <a:sx n="106" d="100"/>
          <a:sy n="106" d="100"/>
        </p:scale>
        <p:origin x="90" y="300"/>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74628"/>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Macintosh%20HD:Users:droh:Google%20Drive:ics3:mountains:corei7mountain4x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true"/>
    <c:plotArea>
      <c:layout>
        <c:manualLayout>
          <c:layoutTarget val="inner"/>
          <c:xMode val="edge"/>
          <c:yMode val="edge"/>
          <c:x val="0.128498920968212"/>
          <c:y val="0.0283860753835129"/>
          <c:w val="0.699763896179644"/>
          <c:h val="0.921287118521949"/>
        </c:manualLayout>
      </c:layout>
      <c:barChart>
        <c:barDir val="col"/>
        <c:grouping val="clustered"/>
        <c:varyColors val="false"/>
        <c:ser>
          <c:idx val="0"/>
          <c:order val="0"/>
          <c:tx>
            <c:strRef>
              <c:f>data!$A$2</c:f>
              <c:strCache>
                <c:ptCount val="1"/>
                <c:pt idx="0">
                  <c:v>128m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ser>
        <c:ser>
          <c:idx val="1"/>
          <c:order val="1"/>
          <c:tx>
            <c:strRef>
              <c:f>data!$A$3</c:f>
              <c:strCache>
                <c:ptCount val="1"/>
                <c:pt idx="0">
                  <c:v>64m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ser>
        <c:ser>
          <c:idx val="2"/>
          <c:order val="2"/>
          <c:tx>
            <c:strRef>
              <c:f>data!$A$4</c:f>
              <c:strCache>
                <c:ptCount val="1"/>
                <c:pt idx="0">
                  <c:v>32m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ser>
        <c:ser>
          <c:idx val="3"/>
          <c:order val="3"/>
          <c:tx>
            <c:strRef>
              <c:f>data!$A$5</c:f>
              <c:strCache>
                <c:ptCount val="1"/>
                <c:pt idx="0">
                  <c:v>16m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ser>
        <c:ser>
          <c:idx val="4"/>
          <c:order val="4"/>
          <c:tx>
            <c:strRef>
              <c:f>data!$A$6</c:f>
              <c:strCache>
                <c:ptCount val="1"/>
                <c:pt idx="0">
                  <c:v>8m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ser>
        <c:ser>
          <c:idx val="5"/>
          <c:order val="5"/>
          <c:tx>
            <c:strRef>
              <c:f>data!$A$7</c:f>
              <c:strCache>
                <c:ptCount val="1"/>
                <c:pt idx="0">
                  <c:v>4m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ser>
        <c:ser>
          <c:idx val="6"/>
          <c:order val="6"/>
          <c:tx>
            <c:strRef>
              <c:f>data!$A$8</c:f>
              <c:strCache>
                <c:ptCount val="1"/>
                <c:pt idx="0">
                  <c:v>2m</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ser>
        <c:ser>
          <c:idx val="7"/>
          <c:order val="7"/>
          <c:tx>
            <c:strRef>
              <c:f>data!$A$9</c:f>
              <c:strCache>
                <c:ptCount val="1"/>
                <c:pt idx="0">
                  <c:v>1024k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ser>
        <c:ser>
          <c:idx val="8"/>
          <c:order val="8"/>
          <c:tx>
            <c:strRef>
              <c:f>data!$A$10</c:f>
              <c:strCache>
                <c:ptCount val="1"/>
                <c:pt idx="0">
                  <c:v>512k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ser>
        <c:ser>
          <c:idx val="9"/>
          <c:order val="9"/>
          <c:tx>
            <c:strRef>
              <c:f>data!$A$11</c:f>
              <c:strCache>
                <c:ptCount val="1"/>
                <c:pt idx="0">
                  <c:v>256k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ser>
        <c:ser>
          <c:idx val="10"/>
          <c:order val="10"/>
          <c:tx>
            <c:strRef>
              <c:f>data!$A$12</c:f>
              <c:strCache>
                <c:ptCount val="1"/>
                <c:pt idx="0">
                  <c:v>128k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ser>
        <c:ser>
          <c:idx val="11"/>
          <c:order val="11"/>
          <c:tx>
            <c:strRef>
              <c:f>data!$A$13</c:f>
              <c:strCache>
                <c:ptCount val="1"/>
                <c:pt idx="0">
                  <c:v>64k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ser>
        <c:ser>
          <c:idx val="12"/>
          <c:order val="12"/>
          <c:tx>
            <c:strRef>
              <c:f>data!$A$14</c:f>
              <c:strCache>
                <c:ptCount val="1"/>
                <c:pt idx="0">
                  <c:v>32k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ser>
        <c:ser>
          <c:idx val="13"/>
          <c:order val="13"/>
          <c:tx>
            <c:strRef>
              <c:f>data!$A$15</c:f>
              <c:strCache>
                <c:ptCount val="1"/>
                <c:pt idx="0">
                  <c:v>16k</c:v>
                </c:pt>
              </c:strCache>
            </c:strRef>
          </c:tx>
          <c:invertIfNegative val="false"/>
          <c:dLbls>
            <c:delete val="true"/>
          </c:dLbls>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ser>
        <c:dLbls>
          <c:showLegendKey val="false"/>
          <c:showVal val="false"/>
          <c:showCatName val="false"/>
          <c:showSerName val="false"/>
          <c:showPercent val="false"/>
          <c:showBubbleSize val="false"/>
        </c:dLbls>
        <c:gapWidth val="150"/>
        <c:axId val="75720192"/>
        <c:axId val="75722112"/>
      </c:barChart>
      <c:catAx>
        <c:axId val="75720192"/>
        <c:scaling>
          <c:orientation val="minMax"/>
        </c:scaling>
        <c:delete val="false"/>
        <c:axPos val="b"/>
        <c:title>
          <c:tx>
            <c:rich>
              <a:bodyPr rot="0" spcFirstLastPara="0" vertOverflow="ellipsis" vert="horz" wrap="square" anchor="ctr" anchorCtr="true"/>
              <a:lstStyle/>
              <a:p>
                <a:pPr>
                  <a:defRPr lang="zh-CN" sz="1200" b="1" i="0" u="none" strike="noStrike" kern="1200" baseline="0">
                    <a:solidFill>
                      <a:schemeClr val="tx1"/>
                    </a:solidFill>
                    <a:latin typeface="Arial"/>
                    <a:ea typeface="+mn-ea"/>
                    <a:cs typeface="+mn-cs"/>
                  </a:defRPr>
                </a:pPr>
                <a:r>
                  <a:rPr lang="en-US" sz="1200">
                    <a:latin typeface="Arial"/>
                  </a:rPr>
                  <a:t>Stride (x8 bytes)</a:t>
                </a:r>
                <a:endParaRPr lang="en-US" sz="1200">
                  <a:latin typeface="Arial"/>
                </a:endParaRPr>
              </a:p>
            </c:rich>
          </c:tx>
          <c:layout>
            <c:manualLayout>
              <c:xMode val="edge"/>
              <c:yMode val="edge"/>
              <c:x val="0.136577707090151"/>
              <c:y val="0.849094052644392"/>
            </c:manualLayout>
          </c:layout>
          <c:overlay val="false"/>
        </c:title>
        <c:numFmt formatCode="General" sourceLinked="false"/>
        <c:majorTickMark val="out"/>
        <c:minorTickMark val="none"/>
        <c:tickLblPos val="nextTo"/>
        <c:txPr>
          <a:bodyPr rot="0" spcFirstLastPara="0" vertOverflow="ellipsis" vert="horz" wrap="square" anchor="b" anchorCtr="true"/>
          <a:lstStyle/>
          <a:p>
            <a:pPr>
              <a:defRPr lang="zh-CN" sz="1200" b="0" i="0" u="none" strike="noStrike" kern="1200" baseline="0">
                <a:solidFill>
                  <a:schemeClr val="tx1"/>
                </a:solidFill>
                <a:latin typeface="Arial"/>
                <a:ea typeface="+mn-ea"/>
                <a:cs typeface="+mn-cs"/>
              </a:defRPr>
            </a:pPr>
          </a:p>
        </c:txPr>
        <c:crossAx val="75722112"/>
        <c:crosses val="autoZero"/>
        <c:auto val="true"/>
        <c:lblAlgn val="ctr"/>
        <c:lblOffset val="100"/>
        <c:noMultiLvlLbl val="false"/>
      </c:catAx>
      <c:valAx>
        <c:axId val="75722112"/>
        <c:scaling>
          <c:orientation val="minMax"/>
          <c:max val="17000"/>
          <c:min val="0"/>
        </c:scaling>
        <c:delete val="false"/>
        <c:axPos val="l"/>
        <c:majorGridlines/>
        <c:title>
          <c:tx>
            <c:rich>
              <a:bodyPr rot="-5400000" spcFirstLastPara="0" vertOverflow="ellipsis" vert="horz" wrap="square" anchor="ctr" anchorCtr="true"/>
              <a:lstStyle/>
              <a:p>
                <a:pPr>
                  <a:defRPr lang="zh-CN" sz="1200" b="1" i="0" u="none" strike="noStrike" kern="1200" baseline="0">
                    <a:solidFill>
                      <a:schemeClr val="tx1"/>
                    </a:solidFill>
                    <a:latin typeface="Arial"/>
                    <a:ea typeface="+mn-ea"/>
                    <a:cs typeface="+mn-cs"/>
                  </a:defRPr>
                </a:pPr>
                <a:r>
                  <a:rPr lang="en-US" sz="1200">
                    <a:latin typeface="Arial"/>
                  </a:rPr>
                  <a:t>Read throughput (MB/s)</a:t>
                </a:r>
                <a:endParaRPr lang="en-US" sz="1200">
                  <a:latin typeface="Arial"/>
                </a:endParaRPr>
              </a:p>
              <a:p>
                <a:pPr>
                  <a:defRPr lang="zh-CN" sz="1200" b="1" i="0" u="none" strike="noStrike" kern="1200" baseline="0">
                    <a:solidFill>
                      <a:schemeClr val="tx1"/>
                    </a:solidFill>
                    <a:latin typeface="Arial"/>
                    <a:ea typeface="+mn-ea"/>
                    <a:cs typeface="+mn-cs"/>
                  </a:defRPr>
                </a:pPr>
                <a:endParaRPr lang="en-US" sz="1200">
                  <a:latin typeface="Arial"/>
                </a:endParaRPr>
              </a:p>
            </c:rich>
          </c:tx>
          <c:layout>
            <c:manualLayout>
              <c:xMode val="edge"/>
              <c:yMode val="edge"/>
              <c:x val="0.0294270509024441"/>
              <c:y val="0.261701562111002"/>
            </c:manualLayout>
          </c:layout>
          <c:overlay val="false"/>
        </c:title>
        <c:numFmt formatCode="General" sourceLinked="true"/>
        <c:majorTickMark val="out"/>
        <c:minorTickMark val="none"/>
        <c:tickLblPos val="nextTo"/>
        <c:txPr>
          <a:bodyPr rot="-60000000" spcFirstLastPara="0" vertOverflow="ellipsis" vert="horz" wrap="square" anchor="ctr" anchorCtr="true"/>
          <a:lstStyle/>
          <a:p>
            <a:pPr>
              <a:defRPr lang="zh-CN" sz="1200" b="0" i="0" u="none" strike="noStrike" kern="1200" baseline="0">
                <a:solidFill>
                  <a:schemeClr val="tx1"/>
                </a:solidFill>
                <a:latin typeface="Arial"/>
                <a:ea typeface="+mn-ea"/>
                <a:cs typeface="+mn-cs"/>
              </a:defRPr>
            </a:pPr>
          </a:p>
        </c:txPr>
        <c:crossAx val="75720192"/>
        <c:crosses val="autoZero"/>
        <c:crossBetween val="between"/>
        <c:majorUnit val="2000"/>
        <c:minorUnit val="500"/>
      </c:valAx>
      <c:spPr>
        <a:noFill/>
        <a:ln>
          <a:noFill/>
        </a:ln>
        <a:effectLst/>
      </c:spPr>
    </c:plotArea>
    <c:plotVisOnly val="true"/>
    <c:dispBlanksAs val="zero"/>
    <c:showDLblsOverMax val="false"/>
  </c:chart>
  <c:spPr>
    <a:ln w="9525">
      <a:noFill/>
    </a:ln>
  </c:spPr>
  <c:txPr>
    <a:bodyPr/>
    <a:lstStyle/>
    <a:p>
      <a:pPr>
        <a:defRPr lang="zh-CN"/>
      </a:pPr>
    </a:p>
  </c:txPr>
  <c:externalData r:id="rId1">
    <c:autoUpdate val="false"/>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true"/>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fld>
            <a:endParaRPr lang="en-US"/>
          </a:p>
        </p:txBody>
      </p:sp>
      <p:sp>
        <p:nvSpPr>
          <p:cNvPr id="4" name="Footer Placeholder 3"/>
          <p:cNvSpPr>
            <a:spLocks noGrp="true"/>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true"/>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true" noRot="true" noChangeAspect="true" noChangeArrowheads="true" noTextEdit="true"/>
          </p:cNvSpPr>
          <p:nvPr>
            <p:ph type="sldImg"/>
          </p:nvPr>
        </p:nvSpPr>
        <p:spPr bwMode="auto">
          <a:xfrm>
            <a:off x="1143000" y="685800"/>
            <a:ext cx="4572000" cy="3429000"/>
          </a:xfrm>
          <a:prstGeom prst="rect">
            <a:avLst/>
          </a:prstGeom>
          <a:noFill/>
          <a:ln w="9525">
            <a:solidFill>
              <a:srgbClr val="000000"/>
            </a:solidFill>
            <a:miter lim="800000"/>
          </a:ln>
          <a:effectLst/>
        </p:spPr>
      </p:sp>
      <p:sp>
        <p:nvSpPr>
          <p:cNvPr id="15362" name="Rectangle 2"/>
          <p:cNvSpPr>
            <a:spLocks noGrp="true" noChangeArrowheads="true"/>
          </p:cNvSpPr>
          <p:nvPr>
            <p:ph type="body" sz="quarter" idx="1"/>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false" compatLnSpc="true"/>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r>
              <a:rPr lang="en-US" dirty="0"/>
              <a:t>And take ~5</a:t>
            </a:r>
            <a:r>
              <a:rPr lang="en-US" baseline="0" dirty="0"/>
              <a:t> to get a systems concentration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true"/>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true"/>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515100" y="998538"/>
            <a:ext cx="1943100" cy="5859462"/>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685800" y="998538"/>
            <a:ext cx="5676900" cy="58594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true"/>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true"/>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true"/>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true"/>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true"/>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true"/>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true"/>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true"/>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true"/>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Vertical Text Placeholder 2"/>
          <p:cNvSpPr>
            <a:spLocks noGrp="true"/>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6667500" y="254000"/>
            <a:ext cx="2095500" cy="6578600"/>
          </a:xfr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381000" y="254000"/>
            <a:ext cx="6134100" cy="65786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true"/>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
        <p:nvSpPr>
          <p:cNvPr id="3" name="Content Placeholder 2"/>
          <p:cNvSpPr>
            <a:spLocks noGrp="true"/>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true"/>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true"/>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true"/>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Click to edit Master title style</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true"/>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true"/>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true"/>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true" noChangeArrowheads="true"/>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false" compatLnSpc="true"/>
          <a:lstStyle/>
          <a:p>
            <a:pPr lvl="0"/>
            <a:r>
              <a:rPr lang="en-US">
                <a:sym typeface="Calibri Bold" charset="0"/>
              </a:rPr>
              <a:t>Click to edit Master title style</a:t>
            </a:r>
            <a:endParaRPr lang="en-US">
              <a:sym typeface="Calibri Bold" charset="0"/>
            </a:endParaRPr>
          </a:p>
        </p:txBody>
      </p:sp>
      <p:sp>
        <p:nvSpPr>
          <p:cNvPr id="1026" name="Rectangle 2"/>
          <p:cNvSpPr>
            <a:spLocks noGrp="true" noChangeArrowheads="true"/>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false" compatLnSpc="true"/>
          <a:lstStyle/>
          <a:p>
            <a:pPr lvl="0"/>
            <a:r>
              <a:rPr lang="en-US">
                <a:sym typeface="Calibri" charset="0"/>
              </a:rPr>
              <a:t>Click to edit Master text styles</a:t>
            </a:r>
            <a:endParaRPr lang="en-US">
              <a:sym typeface="Calibri" charset="0"/>
            </a:endParaRPr>
          </a:p>
          <a:p>
            <a:pPr lvl="1"/>
            <a:r>
              <a:rPr lang="en-US">
                <a:sym typeface="Calibri" charset="0"/>
              </a:rPr>
              <a:t>Second level</a:t>
            </a:r>
            <a:endParaRPr lang="en-US">
              <a:sym typeface="Calibri" charset="0"/>
            </a:endParaRPr>
          </a:p>
          <a:p>
            <a:pPr lvl="2"/>
            <a:r>
              <a:rPr lang="en-US">
                <a:sym typeface="Calibri" charset="0"/>
              </a:rPr>
              <a:t>Third level</a:t>
            </a:r>
            <a:endParaRPr lang="en-US">
              <a:sym typeface="Calibri" charset="0"/>
            </a:endParaRPr>
          </a:p>
          <a:p>
            <a:pPr lvl="3"/>
            <a:r>
              <a:rPr lang="en-US">
                <a:sym typeface="Calibri" charset="0"/>
              </a:rPr>
              <a:t>Fourth level</a:t>
            </a:r>
            <a:endParaRPr lang="en-US">
              <a:sym typeface="Calibri" charset="0"/>
            </a:endParaRPr>
          </a:p>
          <a:p>
            <a:pPr lvl="4"/>
            <a:r>
              <a:rPr lang="en-US">
                <a:sym typeface="Calibri" charset="0"/>
              </a:rPr>
              <a:t>Fifth level</a:t>
            </a:r>
            <a:endParaRPr lang="en-US">
              <a:sym typeface="Calibri" charset="0"/>
            </a:endParaRPr>
          </a:p>
        </p:txBody>
      </p:sp>
      <p:sp>
        <p:nvSpPr>
          <p:cNvPr id="4" name="Rectangle 3"/>
          <p:cNvSpPr/>
          <p:nvPr userDrawn="true"/>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itchFamily="-96" charset="-128"/>
                <a:cs typeface="MS PGothic" pitchFamily="-96" charset="-128"/>
              </a:rPr>
            </a:fld>
            <a:endParaRPr lang="en-US" sz="1000" dirty="0">
              <a:latin typeface="+mj-lt"/>
            </a:endParaRPr>
          </a:p>
        </p:txBody>
      </p:sp>
      <p:sp>
        <p:nvSpPr>
          <p:cNvPr id="5" name="TextBox 4"/>
          <p:cNvSpPr txBox="true"/>
          <p:nvPr userDrawn="true"/>
        </p:nvSpPr>
        <p:spPr>
          <a:xfrm>
            <a:off x="-16031" y="6629400"/>
            <a:ext cx="4649342" cy="246221"/>
          </a:xfrm>
          <a:prstGeom prst="rect">
            <a:avLst/>
          </a:prstGeom>
          <a:noFill/>
        </p:spPr>
        <p:txBody>
          <a:bodyPr wrap="none" rtlCol="0">
            <a:spAutoFit/>
          </a:bodyPr>
          <a:lstStyle/>
          <a:p>
            <a:r>
              <a:rPr lang="en-US" sz="1000" b="0" i="0" dirty="0">
                <a:latin typeface="Calibri" charset="0"/>
              </a:rPr>
              <a:t>Bryant</a:t>
            </a:r>
            <a:r>
              <a:rPr lang="en-US" sz="1000" b="0" i="0" baseline="0" dirty="0">
                <a:latin typeface="Calibri" charset="0"/>
              </a:rPr>
              <a:t> and </a:t>
            </a:r>
            <a:r>
              <a:rPr lang="en-US" sz="1000" b="0" i="0" baseline="0" dirty="0" err="1">
                <a:latin typeface="Calibri" charset="0"/>
              </a:rPr>
              <a:t>O’Hallaron</a:t>
            </a:r>
            <a:r>
              <a:rPr lang="en-US" sz="1000" b="0" i="0" baseline="0" dirty="0">
                <a:latin typeface="Calibri" charset="0"/>
              </a:rPr>
              <a:t>, Computer Systems: A Programmer’s Perspective, Third Edition</a:t>
            </a:r>
            <a:endParaRPr lang="en-US" sz="1000" b="0" i="0" dirty="0">
              <a:latin typeface="Calibri" charset="0"/>
            </a:endParaRPr>
          </a:p>
        </p:txBody>
      </p:sp>
      <p:sp>
        <p:nvSpPr>
          <p:cNvPr id="6" name="Rectangle 1"/>
          <p:cNvSpPr/>
          <p:nvPr userDrawn="true"/>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 name="Text Box 32"/>
          <p:cNvSpPr txBox="true">
            <a:spLocks noChangeArrowheads="true"/>
          </p:cNvSpPr>
          <p:nvPr userDrawn="true"/>
        </p:nvSpPr>
        <p:spPr bwMode="auto">
          <a:xfrm>
            <a:off x="7851775" y="-20638"/>
            <a:ext cx="1274763" cy="274638"/>
          </a:xfrm>
          <a:prstGeom prst="rect">
            <a:avLst/>
          </a:prstGeom>
          <a:noFill/>
          <a:ln>
            <a:noFill/>
          </a:ln>
          <a:effec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endParaRPr lang="en-US" altLang="en-US" sz="1200" b="1" dirty="0">
              <a:solidFill>
                <a:srgbClr val="FFFFFF"/>
              </a:solidFill>
              <a:latin typeface="Times New Roman"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true" noChangeArrowheads="true"/>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false" compatLnSpc="true"/>
          <a:lstStyle/>
          <a:p>
            <a:pPr lvl="0"/>
            <a:r>
              <a:rPr lang="en-US">
                <a:sym typeface="Calibri Bold" charset="0"/>
              </a:rPr>
              <a:t>Click to edit Master title style</a:t>
            </a:r>
            <a:endParaRPr lang="en-US">
              <a:sym typeface="Calibri Bold" charset="0"/>
            </a:endParaRPr>
          </a:p>
        </p:txBody>
      </p:sp>
      <p:sp>
        <p:nvSpPr>
          <p:cNvPr id="2050" name="Rectangle 2"/>
          <p:cNvSpPr>
            <a:spLocks noGrp="true" noChangeArrowheads="true"/>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false" compatLnSpc="true"/>
          <a:lstStyle/>
          <a:p>
            <a:pPr lvl="0"/>
            <a:r>
              <a:rPr lang="en-US">
                <a:sym typeface="Calibri Bold" charset="0"/>
              </a:rPr>
              <a:t>Click to edit Master text styles</a:t>
            </a:r>
            <a:endParaRPr lang="en-US">
              <a:sym typeface="Calibri Bold" charset="0"/>
            </a:endParaRPr>
          </a:p>
          <a:p>
            <a:pPr lvl="1"/>
            <a:r>
              <a:rPr lang="en-US">
                <a:sym typeface="Calibri" charset="0"/>
              </a:rPr>
              <a:t>Second level</a:t>
            </a:r>
            <a:endParaRPr lang="en-US">
              <a:sym typeface="Calibri" charset="0"/>
            </a:endParaRPr>
          </a:p>
          <a:p>
            <a:pPr lvl="2"/>
            <a:r>
              <a:rPr lang="en-US">
                <a:sym typeface="Calibri" charset="0"/>
              </a:rPr>
              <a:t>Third level</a:t>
            </a:r>
            <a:endParaRPr lang="en-US">
              <a:sym typeface="Calibri" charset="0"/>
            </a:endParaRPr>
          </a:p>
          <a:p>
            <a:pPr lvl="3"/>
            <a:r>
              <a:rPr lang="en-US">
                <a:sym typeface="Calibri" charset="0"/>
              </a:rPr>
              <a:t>Fourth level</a:t>
            </a:r>
            <a:endParaRPr lang="en-US">
              <a:sym typeface="Calibri" charset="0"/>
            </a:endParaRPr>
          </a:p>
          <a:p>
            <a:pPr lvl="4"/>
            <a:r>
              <a:rPr lang="en-US">
                <a:sym typeface="Calibri" charset="0"/>
              </a:rPr>
              <a:t>Fifth level</a:t>
            </a:r>
            <a:endParaRPr lang="en-US">
              <a:sym typeface="Calibri" charset="0"/>
            </a:endParaRPr>
          </a:p>
        </p:txBody>
      </p:sp>
      <p:sp>
        <p:nvSpPr>
          <p:cNvPr id="5" name="Rectangle 4"/>
          <p:cNvSpPr/>
          <p:nvPr userDrawn="true"/>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itchFamily="-96" charset="-128"/>
                <a:cs typeface="MS PGothic" pitchFamily="-96" charset="-128"/>
              </a:rPr>
            </a:fld>
            <a:endParaRPr lang="en-US" sz="1000" dirty="0">
              <a:latin typeface="+mj-lt"/>
            </a:endParaRPr>
          </a:p>
        </p:txBody>
      </p:sp>
      <p:sp>
        <p:nvSpPr>
          <p:cNvPr id="6" name="TextBox 5"/>
          <p:cNvSpPr txBox="true"/>
          <p:nvPr userDrawn="true"/>
        </p:nvSpPr>
        <p:spPr>
          <a:xfrm>
            <a:off x="-16031" y="6629400"/>
            <a:ext cx="4649342" cy="246221"/>
          </a:xfrm>
          <a:prstGeom prst="rect">
            <a:avLst/>
          </a:prstGeom>
          <a:noFill/>
        </p:spPr>
        <p:txBody>
          <a:bodyPr wrap="none" rtlCol="0">
            <a:spAutoFit/>
          </a:bodyPr>
          <a:lstStyle/>
          <a:p>
            <a:r>
              <a:rPr lang="en-US" sz="1000" b="0" i="0" dirty="0">
                <a:latin typeface="Calibri" charset="0"/>
              </a:rPr>
              <a:t>Bryant</a:t>
            </a:r>
            <a:r>
              <a:rPr lang="en-US" sz="1000" b="0" i="0" baseline="0" dirty="0">
                <a:latin typeface="Calibri" charset="0"/>
              </a:rPr>
              <a:t> and </a:t>
            </a:r>
            <a:r>
              <a:rPr lang="en-US" sz="1000" b="0" i="0" baseline="0" dirty="0" err="1">
                <a:latin typeface="Calibri" charset="0"/>
              </a:rPr>
              <a:t>O’Hallaron</a:t>
            </a:r>
            <a:r>
              <a:rPr lang="en-US" sz="1000" b="0" i="0" baseline="0" dirty="0">
                <a:latin typeface="Calibri" charset="0"/>
              </a:rPr>
              <a:t>, Computer Systems: A Programmer’s Perspective, Third Edition</a:t>
            </a:r>
            <a:endParaRPr lang="en-US" sz="1000" b="0" i="0" dirty="0">
              <a:latin typeface="Calibri" charset="0"/>
            </a:endParaRPr>
          </a:p>
        </p:txBody>
      </p:sp>
      <p:sp>
        <p:nvSpPr>
          <p:cNvPr id="7" name="Rectangle 1"/>
          <p:cNvSpPr/>
          <p:nvPr userDrawn="true"/>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Text Box 32"/>
          <p:cNvSpPr txBox="true">
            <a:spLocks noChangeArrowheads="true"/>
          </p:cNvSpPr>
          <p:nvPr userDrawn="true"/>
        </p:nvSpPr>
        <p:spPr bwMode="auto">
          <a:xfrm>
            <a:off x="7851775" y="-20638"/>
            <a:ext cx="1274763" cy="274638"/>
          </a:xfrm>
          <a:prstGeom prst="rect">
            <a:avLst/>
          </a:prstGeom>
          <a:noFill/>
          <a:ln>
            <a:noFill/>
          </a:ln>
          <a:effectLst/>
        </p:spPr>
        <p:txBody>
          <a:bodyPr wrap="none">
            <a:spAutoFit/>
          </a:bodyPr>
          <a:lstStyle/>
          <a:p>
            <a:pPr algn="l" eaLnBrk="0" hangingPunct="0"/>
            <a:r>
              <a:rPr lang="en-US" altLang="en-US" sz="1200" b="1" dirty="0">
                <a:solidFill>
                  <a:srgbClr val="FFFFFF"/>
                </a:solidFill>
                <a:latin typeface="Times New Roman" pitchFamily="18" charset="0"/>
                <a:ea typeface="+mn-ea"/>
                <a:cs typeface="+mn-cs"/>
              </a:rPr>
              <a:t>Carnegie Mellon</a:t>
            </a:r>
            <a:endParaRPr lang="en-US" altLang="en-US" sz="1200" b="1" dirty="0">
              <a:solidFill>
                <a:srgbClr val="FFFFFF"/>
              </a:solidFill>
              <a:latin typeface="Times New Roman"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hyperlink" Target="https://cplusplus.com/" TargetMode="External"/><Relationship Id="rId2" Type="http://schemas.openxmlformats.org/officeDocument/2006/relationships/hyperlink" Target="https://beej.us/guide/bgc/" TargetMode="External"/><Relationship Id="rId1" Type="http://schemas.openxmlformats.org/officeDocument/2006/relationships/hyperlink" Target="https://www.gnu.org/software/libc/manual/html_node/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csapp.cs.cmu.edu/"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www.cs.cmu.edu/~213/schedule.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autolab.cs.cmu.ed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www.cs.cmu.edu/~213"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https://www.cs.cmu.edu/~213/schedul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hyperlink" Target="mailto:git@github.com:cmu15213s19/213s19-lab0-seth4618.gi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endParaRPr lang="en-US"/>
          </a:p>
        </p:txBody>
      </p:sp>
      <p:pic>
        <p:nvPicPr>
          <p:cNvPr id="4" name="Content Placeholder 3"/>
          <p:cNvPicPr>
            <a:picLocks noGrp="true" noChangeAspect="true"/>
          </p:cNvPicPr>
          <p:nvPr>
            <p:ph idx="1"/>
          </p:nvPr>
        </p:nvPicPr>
        <p:blipFill>
          <a:blip r:embed="rId1">
            <a:extLst>
              <a:ext uri="{28A0092B-C50C-407E-A947-70E740481C1C}">
                <a14:useLocalDpi xmlns:a14="http://schemas.microsoft.com/office/drawing/2010/main" val="false"/>
              </a:ext>
            </a:extLst>
          </a:blip>
          <a:stretch>
            <a:fillRect/>
          </a:stretch>
        </p:blipFill>
        <p:spPr>
          <a:xfrm>
            <a:off x="25292" y="1295400"/>
            <a:ext cx="9093416" cy="4724400"/>
          </a:xfrm>
        </p:spPr>
      </p:pic>
      <p:sp>
        <p:nvSpPr>
          <p:cNvPr id="3" name="TextBox 2"/>
          <p:cNvSpPr txBox="true"/>
          <p:nvPr/>
        </p:nvSpPr>
        <p:spPr>
          <a:xfrm>
            <a:off x="4231075" y="4648200"/>
            <a:ext cx="894796" cy="369332"/>
          </a:xfrm>
          <a:prstGeom prst="rect">
            <a:avLst/>
          </a:prstGeom>
          <a:noFill/>
        </p:spPr>
        <p:txBody>
          <a:bodyPr wrap="none" rtlCol="0">
            <a:spAutoFit/>
          </a:bodyPr>
          <a:lstStyle/>
          <a:p>
            <a:r>
              <a:rPr lang="en-US" sz="1800" b="1" dirty="0">
                <a:solidFill>
                  <a:schemeClr val="bg1">
                    <a:lumMod val="75000"/>
                  </a:schemeClr>
                </a:solidFill>
                <a:effectLst>
                  <a:outerShdw blurRad="38100" dist="38100" dir="2700000" algn="tl">
                    <a:srgbClr val="000000">
                      <a:alpha val="43137"/>
                    </a:srgbClr>
                  </a:outerShdw>
                </a:effectLst>
                <a:latin typeface="Gill Sans MT" panose="020B0502020104020203" pitchFamily="34" charset="0"/>
              </a:rPr>
              <a:t>14-513</a:t>
            </a:r>
            <a:endParaRPr lang="en-US" sz="1800" b="1" dirty="0">
              <a:solidFill>
                <a:schemeClr val="bg1">
                  <a:lumMod val="75000"/>
                </a:schemeClr>
              </a:solidFill>
              <a:effectLst>
                <a:outerShdw blurRad="38100" dist="38100" dir="2700000" algn="tl">
                  <a:srgbClr val="000000">
                    <a:alpha val="43137"/>
                  </a:srgbClr>
                </a:outerShdw>
              </a:effectLst>
              <a:latin typeface="Gill Sans MT" panose="020B0502020104020203" pitchFamily="34" charset="0"/>
            </a:endParaRPr>
          </a:p>
        </p:txBody>
      </p:sp>
      <p:sp>
        <p:nvSpPr>
          <p:cNvPr id="5" name="TextBox 4"/>
          <p:cNvSpPr txBox="true"/>
          <p:nvPr/>
        </p:nvSpPr>
        <p:spPr>
          <a:xfrm>
            <a:off x="6705600" y="4709756"/>
            <a:ext cx="611066" cy="338554"/>
          </a:xfrm>
          <a:prstGeom prst="rect">
            <a:avLst/>
          </a:prstGeom>
          <a:noFill/>
        </p:spPr>
        <p:txBody>
          <a:bodyPr wrap="none" rtlCol="0">
            <a:spAutoFit/>
          </a:bodyPr>
          <a:lstStyle/>
          <a:p>
            <a:r>
              <a:rPr lang="en-US" sz="1600" b="1" dirty="0">
                <a:solidFill>
                  <a:schemeClr val="bg1">
                    <a:lumMod val="75000"/>
                  </a:schemeClr>
                </a:solidFill>
                <a:effectLst>
                  <a:outerShdw blurRad="38100" dist="38100" dir="2700000" algn="tl">
                    <a:srgbClr val="000000">
                      <a:alpha val="43137"/>
                    </a:srgbClr>
                  </a:outerShdw>
                </a:effectLst>
                <a:latin typeface="Gill Sans MT Condensed" panose="020B0506020104020203" pitchFamily="34" charset="0"/>
              </a:rPr>
              <a:t>18-613</a:t>
            </a:r>
            <a:endParaRPr lang="en-US" sz="1600" b="1" dirty="0">
              <a:solidFill>
                <a:schemeClr val="bg1">
                  <a:lumMod val="75000"/>
                </a:schemeClr>
              </a:solidFill>
              <a:effectLst>
                <a:outerShdw blurRad="38100" dist="38100" dir="2700000" algn="tl">
                  <a:srgbClr val="000000">
                    <a:alpha val="43137"/>
                  </a:srgbClr>
                </a:outerShdw>
              </a:effectLst>
              <a:latin typeface="Gill Sans MT Condensed" panose="020B0506020104020203"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true" noChangeArrowheads="true"/>
          </p:cNvSpPr>
          <p:nvPr>
            <p:ph type="title"/>
          </p:nvPr>
        </p:nvSpPr>
        <p:spPr/>
        <p:txBody>
          <a:bodyPr/>
          <a:lstStyle/>
          <a:p>
            <a:pPr marL="119380" indent="-119380"/>
            <a:r>
              <a:rPr lang="en-US" b="1" dirty="0"/>
              <a:t>Memory Referencing Bug Example</a:t>
            </a:r>
            <a:endParaRPr lang="en-US" b="1" dirty="0"/>
          </a:p>
        </p:txBody>
      </p:sp>
      <p:sp>
        <p:nvSpPr>
          <p:cNvPr id="19460" name="Rectangle 4"/>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sp>
        <p:nvSpPr>
          <p:cNvPr id="19461" name="Rectangle 5"/>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 </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 </a:t>
            </a:r>
            <a:r>
              <a:rPr lang="en-US" sz="1800" dirty="0">
                <a:solidFill>
                  <a:schemeClr val="tx1"/>
                </a:solidFill>
                <a:latin typeface="Courier New" charset="0"/>
                <a:ea typeface="Monaco" charset="0"/>
                <a:cs typeface="Monaco" charset="0"/>
                <a:sym typeface="Courier New" charset="0"/>
              </a:rPr>
              <a:t>	3.14</a:t>
            </a:r>
            <a:endParaRPr lang="en-US" sz="1800" dirty="0">
              <a:solidFill>
                <a:schemeClr val="tx1"/>
              </a:solidFill>
              <a:latin typeface="Courier New" charset="0"/>
              <a:ea typeface="Monaco" charset="0"/>
              <a:cs typeface="Monaco" charset="0"/>
              <a:sym typeface="Courier New" charset="0"/>
            </a:endParaRPr>
          </a:p>
          <a:p>
            <a:pPr algn="l"/>
            <a:r>
              <a:rPr lang="en-US" sz="1800" dirty="0">
                <a:solidFill>
                  <a:schemeClr val="tx1"/>
                </a:solidFill>
                <a:latin typeface="Courier New" charset="0"/>
                <a:ea typeface="Monaco" charset="0"/>
                <a:cs typeface="Monaco" charset="0"/>
                <a:sym typeface="Courier New" charset="0"/>
              </a:rPr>
              <a:t>fun(6)</a:t>
            </a:r>
            <a:r>
              <a:rPr lang="en-US" sz="1800" dirty="0">
                <a:solidFill>
                  <a:schemeClr val="tx1"/>
                </a:solidFill>
                <a:latin typeface="Courier New" charset="0"/>
                <a:ea typeface="Courier New" charset="0"/>
                <a:cs typeface="Courier New" charset="0"/>
                <a:sym typeface="Courier New" charset="0"/>
              </a:rPr>
              <a:t>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9462" name="AutoShape 6"/>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19463" name="Rectangle 7"/>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lstStyle/>
          <a:p>
            <a:pPr algn="l">
              <a:lnSpc>
                <a:spcPct val="110000"/>
              </a:lnSpc>
            </a:pPr>
            <a:r>
              <a:rPr lang="en-US" sz="1800" dirty="0">
                <a:solidFill>
                  <a:schemeClr val="tx1"/>
                </a:solidFill>
                <a:latin typeface="Calibri" charset="0"/>
                <a:ea typeface="Calibri" charset="0"/>
                <a:cs typeface="Calibri" charset="0"/>
                <a:sym typeface="Calibri" charset="0"/>
              </a:rPr>
              <a:t>Location accessed by </a:t>
            </a:r>
            <a:r>
              <a:rPr lang="en-US" sz="1800" dirty="0">
                <a:solidFill>
                  <a:schemeClr val="tx1"/>
                </a:solidFill>
                <a:latin typeface="Courier New" charset="0"/>
                <a:ea typeface="Courier New" charset="0"/>
                <a:cs typeface="Courier New" charset="0"/>
                <a:sym typeface="Courier New" charset="0"/>
              </a:rPr>
              <a:t>fun(</a:t>
            </a:r>
            <a:r>
              <a:rPr lang="en-US" sz="1800" dirty="0" err="1">
                <a:solidFill>
                  <a:schemeClr val="tx1"/>
                </a:solidFill>
                <a:latin typeface="Courier New" charset="0"/>
                <a:ea typeface="Courier New" charset="0"/>
                <a:cs typeface="Courier New" charset="0"/>
                <a:sym typeface="Courier New" charset="0"/>
              </a:rPr>
              <a:t>i</a:t>
            </a:r>
            <a:r>
              <a:rPr lang="en-US" sz="1800" dirty="0">
                <a:solidFill>
                  <a:schemeClr val="tx1"/>
                </a:solidFill>
                <a:latin typeface="Courier New" charset="0"/>
                <a:ea typeface="Courier New" charset="0"/>
                <a:cs typeface="Courier New" charset="0"/>
                <a:sym typeface="Courier New" charset="0"/>
              </a:rPr>
              <a:t>)</a:t>
            </a:r>
            <a:endParaRPr lang="en-US" sz="1800" dirty="0">
              <a:solidFill>
                <a:schemeClr val="tx1"/>
              </a:solidFill>
              <a:latin typeface="Courier New" charset="0"/>
              <a:ea typeface="Courier New" charset="0"/>
              <a:cs typeface="Courier New" charset="0"/>
              <a:sym typeface="Courier New" charset="0"/>
            </a:endParaRPr>
          </a:p>
        </p:txBody>
      </p:sp>
      <p:sp>
        <p:nvSpPr>
          <p:cNvPr id="19464" name="Rectangle 8"/>
          <p:cNvSpPr/>
          <p:nvPr/>
        </p:nvSpPr>
        <p:spPr bwMode="auto">
          <a:xfrm>
            <a:off x="762000" y="3200400"/>
            <a:ext cx="1668462" cy="444500"/>
          </a:xfrm>
          <a:prstGeom prst="rect">
            <a:avLst/>
          </a:prstGeom>
          <a:noFill/>
          <a:ln w="12700" cap="flat">
            <a:noFill/>
            <a:miter lim="800000"/>
            <a:headEnd type="none" w="med" len="med"/>
            <a:tailEnd type="none" w="med" len="med"/>
          </a:ln>
        </p:spPr>
        <p:txBody>
          <a:bodyPr wrap="none" lIns="0" tIns="0" rIns="0" bIns="0">
            <a:spAutoFit/>
          </a:bodyPr>
          <a:lstStyle/>
          <a:p>
            <a:r>
              <a:rPr lang="en-US" sz="2400" dirty="0">
                <a:solidFill>
                  <a:schemeClr val="tx1"/>
                </a:solidFill>
                <a:latin typeface="Calibri Bold" charset="0"/>
                <a:ea typeface="Calibri Bold" charset="0"/>
                <a:cs typeface="Calibri Bold" charset="0"/>
                <a:sym typeface="Calibri Bold" charset="0"/>
              </a:rPr>
              <a:t>Explanation:</a:t>
            </a:r>
            <a:endParaRPr lang="en-US" sz="2400" dirty="0">
              <a:solidFill>
                <a:schemeClr val="tx1"/>
              </a:solidFill>
              <a:latin typeface="Calibri Bold" charset="0"/>
              <a:ea typeface="Calibri Bold" charset="0"/>
              <a:cs typeface="Calibri Bold" charset="0"/>
              <a:sym typeface="Calibri Bold" charset="0"/>
            </a:endParaRPr>
          </a:p>
        </p:txBody>
      </p:sp>
      <p:graphicFrame>
        <p:nvGraphicFramePr>
          <p:cNvPr id="19465" name="Group 9"/>
          <p:cNvGraphicFramePr>
            <a:graphicFrameLocks noGrp="true"/>
          </p:cNvGraphicFramePr>
          <p:nvPr/>
        </p:nvGraphicFramePr>
        <p:xfrm>
          <a:off x="2514600" y="3733800"/>
          <a:ext cx="2070100" cy="2667000"/>
        </p:xfrm>
        <a:graphic>
          <a:graphicData uri="http://schemas.openxmlformats.org/drawingml/2006/table">
            <a:tbl>
              <a:tblPr/>
              <a:tblGrid>
                <a:gridCol w="1638300"/>
                <a:gridCol w="431800"/>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endParaRPr kumimoji="0" lang="en-US" sz="1800" b="0" i="0" u="none" strike="noStrike" cap="none" normalizeH="0" baseline="0" dirty="0">
                        <a:ln>
                          <a:noFill/>
                        </a:ln>
                        <a:solidFill>
                          <a:schemeClr val="tx1"/>
                        </a:solidFill>
                        <a:effectLst/>
                        <a:latin typeface="Calibri"/>
                        <a:ea typeface="Monaco" charset="0"/>
                        <a:cs typeface="Calibri"/>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endParaRPr kumimoji="0" lang="en-US" sz="1800" b="0" i="0" u="none" strike="noStrike" cap="none" normalizeH="0" baseline="0" dirty="0">
                        <a:ln>
                          <a:noFill/>
                        </a:ln>
                        <a:solidFill>
                          <a:schemeClr val="tx1"/>
                        </a:solidFill>
                        <a:effectLst/>
                        <a:latin typeface="+mn-lt"/>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endParaRPr kumimoji="0" lang="en-US" sz="1800" b="0" i="0" u="none" strike="noStrike" cap="none" normalizeH="0" baseline="0" dirty="0">
                        <a:ln>
                          <a:noFill/>
                        </a:ln>
                        <a:solidFill>
                          <a:schemeClr val="tx1"/>
                        </a:solidFill>
                        <a:effectLst/>
                        <a:latin typeface="+mn-lt"/>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endParaRPr kumimoji="0" lang="en-US" sz="1800" b="0" i="0" u="none" strike="noStrike" cap="none" normalizeH="0" baseline="0">
                        <a:ln>
                          <a:noFill/>
                        </a:ln>
                        <a:solidFill>
                          <a:schemeClr val="tx1"/>
                        </a:solidFill>
                        <a:effectLst/>
                        <a:latin typeface="Courier New"/>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endParaRPr kumimoji="0" lang="en-US" sz="1800" b="0" i="0" u="none" strike="noStrike" cap="none" normalizeH="0" baseline="0">
                        <a:ln>
                          <a:noFill/>
                        </a:ln>
                        <a:solidFill>
                          <a:schemeClr val="tx1"/>
                        </a:solidFill>
                        <a:effectLst/>
                        <a:latin typeface="Courier New"/>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endParaRPr kumimoji="0" lang="en-US" sz="1800" b="0" i="0" u="none" strike="noStrike" cap="none" normalizeH="0" baseline="0">
                        <a:ln>
                          <a:noFill/>
                        </a:ln>
                        <a:solidFill>
                          <a:schemeClr val="tx1"/>
                        </a:solidFill>
                        <a:effectLst/>
                        <a:latin typeface="Courier New"/>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endParaRPr kumimoji="0" lang="en-US" sz="1800" b="0" i="0" u="none" strike="noStrike" cap="none" normalizeH="0" baseline="0">
                        <a:ln>
                          <a:noFill/>
                        </a:ln>
                        <a:solidFill>
                          <a:schemeClr val="tx1"/>
                        </a:solidFill>
                        <a:effectLst/>
                        <a:latin typeface="Courier New"/>
                        <a:ea typeface="Monaco" charset="0"/>
                        <a:cs typeface="Courier New"/>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r>
            </a:tbl>
          </a:graphicData>
        </a:graphic>
      </p:graphicFrame>
      <p:sp>
        <p:nvSpPr>
          <p:cNvPr id="11" name="AutoShape 6"/>
          <p:cNvSpPr/>
          <p:nvPr/>
        </p:nvSpPr>
        <p:spPr bwMode="auto">
          <a:xfrm flipH="true">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2" name="Rectangle 1"/>
          <p:cNvSpPr/>
          <p:nvPr/>
        </p:nvSpPr>
        <p:spPr>
          <a:xfrm>
            <a:off x="609600" y="5486400"/>
            <a:ext cx="1292842" cy="369332"/>
          </a:xfrm>
          <a:prstGeom prst="rect">
            <a:avLst/>
          </a:prstGeom>
        </p:spPr>
        <p:txBody>
          <a:bodyPr wrap="none">
            <a:spAutoFit/>
          </a:bodyPr>
          <a:lstStyle/>
          <a:p>
            <a:r>
              <a:rPr lang="en-US" sz="1800" dirty="0" err="1">
                <a:solidFill>
                  <a:schemeClr val="tx1"/>
                </a:solidFill>
                <a:latin typeface="Courier New" charset="0"/>
                <a:ea typeface="Courier New" charset="0"/>
                <a:cs typeface="Courier New" charset="0"/>
                <a:sym typeface="Courier New" charset="0"/>
              </a:rPr>
              <a:t>struct_t</a:t>
            </a:r>
            <a:endParaRPr lang="en-US" sz="18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true" noChangeArrowheads="true"/>
          </p:cNvSpPr>
          <p:nvPr>
            <p:ph type="title"/>
          </p:nvPr>
        </p:nvSpPr>
        <p:spPr/>
        <p:txBody>
          <a:bodyPr/>
          <a:lstStyle/>
          <a:p>
            <a:pPr marL="119380" indent="-119380"/>
            <a:r>
              <a:rPr lang="en-US" b="1" dirty="0"/>
              <a:t>Memory Referencing Errors</a:t>
            </a:r>
            <a:endParaRPr lang="en-US" b="1" dirty="0"/>
          </a:p>
        </p:txBody>
      </p:sp>
      <p:sp>
        <p:nvSpPr>
          <p:cNvPr id="20484" name="Rectangle 4"/>
          <p:cNvSpPr>
            <a:spLocks noGrp="true" noChangeArrowheads="true"/>
          </p:cNvSpPr>
          <p:nvPr>
            <p:ph type="body" idx="1"/>
          </p:nvPr>
        </p:nvSpPr>
        <p:spPr/>
        <p:txBody>
          <a:bodyPr/>
          <a:lstStyle/>
          <a:p>
            <a:r>
              <a:rPr lang="en-US" b="1" dirty="0"/>
              <a:t>C and C++ do not provide any memory protection</a:t>
            </a:r>
            <a:endParaRPr lang="en-US" b="1" dirty="0"/>
          </a:p>
          <a:p>
            <a:pPr marL="552450" lvl="1"/>
            <a:r>
              <a:rPr lang="en-US" dirty="0"/>
              <a:t>Out of bounds array references</a:t>
            </a:r>
            <a:endParaRPr lang="en-US" dirty="0"/>
          </a:p>
          <a:p>
            <a:pPr marL="552450" lvl="1"/>
            <a:r>
              <a:rPr lang="en-US" dirty="0"/>
              <a:t>Invalid pointer values</a:t>
            </a:r>
            <a:endParaRPr lang="en-US" dirty="0"/>
          </a:p>
          <a:p>
            <a:pPr marL="552450" lvl="1"/>
            <a:r>
              <a:rPr lang="en-US" dirty="0"/>
              <a:t>Abuses of </a:t>
            </a:r>
            <a:r>
              <a:rPr lang="en-US" dirty="0" err="1"/>
              <a:t>malloc</a:t>
            </a:r>
            <a:r>
              <a:rPr lang="en-US" dirty="0"/>
              <a:t>/free</a:t>
            </a:r>
            <a:endParaRPr lang="en-US" dirty="0"/>
          </a:p>
          <a:p>
            <a:r>
              <a:rPr lang="en-US" b="1" dirty="0"/>
              <a:t>Can lead to nasty bugs</a:t>
            </a:r>
            <a:endParaRPr lang="en-US" b="1" dirty="0"/>
          </a:p>
          <a:p>
            <a:pPr marL="552450" lvl="1"/>
            <a:r>
              <a:rPr lang="en-US" dirty="0"/>
              <a:t>Whether or not bug has any effect depends on system and compiler</a:t>
            </a:r>
            <a:endParaRPr lang="en-US" dirty="0"/>
          </a:p>
          <a:p>
            <a:pPr marL="552450" lvl="1"/>
            <a:r>
              <a:rPr lang="en-US" dirty="0"/>
              <a:t>Action at a distance</a:t>
            </a:r>
            <a:endParaRPr lang="en-US" dirty="0"/>
          </a:p>
          <a:p>
            <a:pPr marL="838200" lvl="2"/>
            <a:r>
              <a:rPr lang="en-US" dirty="0"/>
              <a:t>Corrupted object logically unrelated to one being accessed</a:t>
            </a:r>
            <a:endParaRPr lang="en-US" dirty="0"/>
          </a:p>
          <a:p>
            <a:pPr marL="838200" lvl="2"/>
            <a:r>
              <a:rPr lang="en-US" dirty="0"/>
              <a:t>Effect of bug may be first observed long after it is generated</a:t>
            </a:r>
            <a:endParaRPr lang="en-US" dirty="0"/>
          </a:p>
          <a:p>
            <a:r>
              <a:rPr lang="en-US" b="1" dirty="0"/>
              <a:t>How can I deal with this?</a:t>
            </a:r>
            <a:endParaRPr lang="en-US" b="1" dirty="0"/>
          </a:p>
          <a:p>
            <a:pPr marL="552450" lvl="1"/>
            <a:r>
              <a:rPr lang="en-US" dirty="0"/>
              <a:t>Program in Java, Ruby, Python, ML, …</a:t>
            </a:r>
            <a:endParaRPr lang="en-US" dirty="0"/>
          </a:p>
          <a:p>
            <a:pPr marL="552450" lvl="1"/>
            <a:r>
              <a:rPr lang="en-US" dirty="0"/>
              <a:t>Understand what possible interactions may occur</a:t>
            </a:r>
            <a:endParaRPr lang="en-US" dirty="0"/>
          </a:p>
          <a:p>
            <a:pPr marL="552450" lvl="1"/>
            <a:r>
              <a:rPr lang="en-US" dirty="0"/>
              <a:t>Use or develop tools to detect referencing errors (e.g. </a:t>
            </a:r>
            <a:r>
              <a:rPr lang="en-US" dirty="0" err="1"/>
              <a:t>Valgrind</a:t>
            </a:r>
            <a:r>
              <a:rPr lang="en-US" dirty="0"/>
              <a:t>)</a:t>
            </a: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true" noChangeArrowheads="true"/>
          </p:cNvSpPr>
          <p:nvPr>
            <p:ph type="title"/>
          </p:nvPr>
        </p:nvSpPr>
        <p:spPr>
          <a:xfrm>
            <a:off x="381000" y="457200"/>
            <a:ext cx="8382000" cy="1066800"/>
          </a:xfrm>
        </p:spPr>
        <p:txBody>
          <a:bodyPr>
            <a:normAutofit fontScale="90000"/>
          </a:bodyPr>
          <a:lstStyle/>
          <a:p>
            <a:r>
              <a:rPr lang="en-US" sz="4000" b="1" dirty="0">
                <a:solidFill>
                  <a:schemeClr val="tx1">
                    <a:lumMod val="65000"/>
                    <a:lumOff val="35000"/>
                  </a:schemeClr>
                </a:solidFill>
              </a:rPr>
              <a:t>Great Reality #4: </a:t>
            </a:r>
            <a:r>
              <a:rPr lang="en-US" sz="4000" b="1" dirty="0"/>
              <a:t>There’s more to performance than asymptotic complexity</a:t>
            </a:r>
            <a:br>
              <a:rPr lang="en-US" dirty="0"/>
            </a:br>
            <a:endParaRPr lang="en-US" dirty="0"/>
          </a:p>
        </p:txBody>
      </p:sp>
      <p:sp>
        <p:nvSpPr>
          <p:cNvPr id="23556" name="Rectangle 4"/>
          <p:cNvSpPr>
            <a:spLocks noGrp="true" noChangeArrowheads="true"/>
          </p:cNvSpPr>
          <p:nvPr>
            <p:ph type="body" idx="1"/>
          </p:nvPr>
        </p:nvSpPr>
        <p:spPr>
          <a:xfrm>
            <a:off x="381000" y="1651000"/>
            <a:ext cx="8382000" cy="5181600"/>
          </a:xfrm>
        </p:spPr>
        <p:txBody>
          <a:bodyPr/>
          <a:lstStyle/>
          <a:p>
            <a:r>
              <a:rPr lang="en-US" b="1" dirty="0"/>
              <a:t>Constant factors matter too!</a:t>
            </a:r>
            <a:endParaRPr lang="en-US" b="1" dirty="0"/>
          </a:p>
          <a:p>
            <a:r>
              <a:rPr lang="en-US" b="1" dirty="0"/>
              <a:t>And even exact op count does not predict performance</a:t>
            </a:r>
            <a:endParaRPr lang="en-US" b="1" dirty="0"/>
          </a:p>
          <a:p>
            <a:pPr marL="552450" lvl="1"/>
            <a:r>
              <a:rPr lang="en-US" dirty="0"/>
              <a:t>Easily see 10:1 performance range depending on how code written</a:t>
            </a:r>
            <a:endParaRPr lang="en-US" dirty="0"/>
          </a:p>
          <a:p>
            <a:pPr marL="552450" lvl="1"/>
            <a:r>
              <a:rPr lang="en-US" dirty="0"/>
              <a:t>Must optimize at multiple levels: algorithm, data representations, procedures, and loops</a:t>
            </a:r>
            <a:endParaRPr lang="en-US" dirty="0"/>
          </a:p>
          <a:p>
            <a:r>
              <a:rPr lang="en-US" b="1" dirty="0"/>
              <a:t>Must understand system to optimize performance</a:t>
            </a:r>
            <a:endParaRPr lang="en-US" b="1" dirty="0"/>
          </a:p>
          <a:p>
            <a:pPr marL="552450" lvl="1"/>
            <a:r>
              <a:rPr lang="en-US" dirty="0"/>
              <a:t>How programs compiled and executed</a:t>
            </a:r>
            <a:endParaRPr lang="en-US" dirty="0"/>
          </a:p>
          <a:p>
            <a:pPr marL="552450" lvl="1"/>
            <a:r>
              <a:rPr lang="en-US" dirty="0"/>
              <a:t>How to measure program performance and identify bottlenecks</a:t>
            </a:r>
            <a:endParaRPr lang="en-US" dirty="0"/>
          </a:p>
          <a:p>
            <a:pPr marL="552450" lvl="1"/>
            <a:r>
              <a:rPr lang="en-US" dirty="0"/>
              <a:t>How to improve performance without destroying code modularity and generality</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true" noChangeArrowheads="true"/>
          </p:cNvSpPr>
          <p:nvPr>
            <p:ph type="title"/>
          </p:nvPr>
        </p:nvSpPr>
        <p:spPr/>
        <p:txBody>
          <a:bodyPr/>
          <a:lstStyle/>
          <a:p>
            <a:pPr marL="119380" indent="-119380"/>
            <a:r>
              <a:rPr lang="en-US" b="1" dirty="0"/>
              <a:t>Memory System Performance Example</a:t>
            </a:r>
            <a:endParaRPr lang="en-US" b="1" dirty="0"/>
          </a:p>
        </p:txBody>
      </p:sp>
      <p:sp>
        <p:nvSpPr>
          <p:cNvPr id="21508" name="Rectangle 4"/>
          <p:cNvSpPr>
            <a:spLocks noGrp="true" noChangeArrowheads="true"/>
          </p:cNvSpPr>
          <p:nvPr>
            <p:ph type="body" idx="1"/>
          </p:nvPr>
        </p:nvSpPr>
        <p:spPr>
          <a:xfrm>
            <a:off x="381000" y="4864100"/>
            <a:ext cx="8382000" cy="1536700"/>
          </a:xfrm>
        </p:spPr>
        <p:txBody>
          <a:bodyPr/>
          <a:lstStyle/>
          <a:p>
            <a:r>
              <a:rPr lang="en-US" dirty="0"/>
              <a:t>Hierarchical memory organization</a:t>
            </a:r>
            <a:endParaRPr lang="en-US" dirty="0"/>
          </a:p>
          <a:p>
            <a:r>
              <a:rPr lang="en-US" dirty="0"/>
              <a:t>Performance depends on access patterns</a:t>
            </a:r>
            <a:endParaRPr lang="en-US" dirty="0"/>
          </a:p>
          <a:p>
            <a:pPr marL="552450" lvl="1"/>
            <a:r>
              <a:rPr lang="en-US" dirty="0"/>
              <a:t>Including how step through multi-dimensional array</a:t>
            </a:r>
            <a:endParaRPr lang="en-US" dirty="0"/>
          </a:p>
        </p:txBody>
      </p:sp>
      <p:sp>
        <p:nvSpPr>
          <p:cNvPr id="21509" name="Rectangle 5"/>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sp>
        <p:nvSpPr>
          <p:cNvPr id="21510" name="Rectangle 6"/>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grpSp>
        <p:nvGrpSpPr>
          <p:cNvPr id="21511" name="Group 7"/>
          <p:cNvGrpSpPr/>
          <p:nvPr/>
        </p:nvGrpSpPr>
        <p:grpSpPr bwMode="auto">
          <a:xfrm>
            <a:off x="4130675" y="2860675"/>
            <a:ext cx="762000" cy="228600"/>
            <a:chOff x="0" y="0"/>
            <a:chExt cx="480" cy="144"/>
          </a:xfrm>
        </p:grpSpPr>
        <p:sp>
          <p:nvSpPr>
            <p:cNvPr id="21512" name="Line 8"/>
            <p:cNvSpPr>
              <a:spLocks noChangeShapeType="true"/>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sp>
          <p:nvSpPr>
            <p:cNvPr id="21513" name="Line 9"/>
            <p:cNvSpPr>
              <a:spLocks noChangeShapeType="true"/>
            </p:cNvSpPr>
            <p:nvPr/>
          </p:nvSpPr>
          <p:spPr bwMode="auto">
            <a:xfrm rot="10800000" flipH="true">
              <a:off x="0" y="0"/>
              <a:ext cx="480" cy="144"/>
            </a:xfrm>
            <a:prstGeom prst="line">
              <a:avLst/>
            </a:prstGeom>
            <a:noFill/>
            <a:ln w="38100" cap="flat">
              <a:solidFill>
                <a:schemeClr val="tx1"/>
              </a:solidFill>
              <a:prstDash val="solid"/>
              <a:round/>
              <a:headEnd type="none" w="med" len="med"/>
              <a:tailEnd type="triangle" w="sm" len="sm"/>
            </a:ln>
          </p:spPr>
          <p:txBody>
            <a:bodyPr lIns="0" tIns="0" rIns="0" bIns="0"/>
            <a:lstStyle/>
            <a:p>
              <a:endParaRPr lang="en-US"/>
            </a:p>
          </p:txBody>
        </p:sp>
      </p:grpSp>
      <p:grpSp>
        <p:nvGrpSpPr>
          <p:cNvPr id="3" name="Group 2"/>
          <p:cNvGrpSpPr/>
          <p:nvPr/>
        </p:nvGrpSpPr>
        <p:grpSpPr>
          <a:xfrm>
            <a:off x="1867959" y="3886200"/>
            <a:ext cx="5886221" cy="827276"/>
            <a:chOff x="1867959" y="3886200"/>
            <a:chExt cx="5886221" cy="827276"/>
          </a:xfrm>
        </p:grpSpPr>
        <p:sp>
          <p:nvSpPr>
            <p:cNvPr id="21514" name="Rectangle 10"/>
            <p:cNvSpPr/>
            <p:nvPr/>
          </p:nvSpPr>
          <p:spPr bwMode="auto">
            <a:xfrm>
              <a:off x="6598414" y="3886200"/>
              <a:ext cx="1155766" cy="507831"/>
            </a:xfrm>
            <a:prstGeom prst="rect">
              <a:avLst/>
            </a:prstGeom>
            <a:noFill/>
            <a:ln w="12700" cap="rnd">
              <a:noFill/>
              <a:round/>
              <a:headEnd type="none" w="med" len="med"/>
              <a:tailEnd type="none" w="med" len="med"/>
            </a:ln>
          </p:spPr>
          <p:txBody>
            <a:bodyPr wrap="none" lIns="38100" tIns="38100" rIns="38100" bIns="38100">
              <a:spAutoFit/>
            </a:bodyPr>
            <a:lstStyle/>
            <a:p>
              <a:r>
                <a:rPr lang="en-US" sz="2800" dirty="0">
                  <a:solidFill>
                    <a:srgbClr val="C00000"/>
                  </a:solidFill>
                  <a:latin typeface="+mn-lt"/>
                  <a:ea typeface="Calibri" charset="0"/>
                  <a:cs typeface="Calibri" charset="0"/>
                  <a:sym typeface="Calibri" charset="0"/>
                </a:rPr>
                <a:t>81.8ms</a:t>
              </a:r>
              <a:endParaRPr lang="en-US" sz="2800" dirty="0">
                <a:solidFill>
                  <a:srgbClr val="C00000"/>
                </a:solidFill>
                <a:latin typeface="+mn-lt"/>
                <a:ea typeface="Calibri" charset="0"/>
                <a:cs typeface="Calibri" charset="0"/>
                <a:sym typeface="Calibri" charset="0"/>
              </a:endParaRPr>
            </a:p>
          </p:txBody>
        </p:sp>
        <p:sp>
          <p:nvSpPr>
            <p:cNvPr id="2" name="TextBox 1"/>
            <p:cNvSpPr txBox="true"/>
            <p:nvPr/>
          </p:nvSpPr>
          <p:spPr>
            <a:xfrm>
              <a:off x="1867959" y="3886200"/>
              <a:ext cx="1080745" cy="523220"/>
            </a:xfrm>
            <a:prstGeom prst="rect">
              <a:avLst/>
            </a:prstGeom>
            <a:noFill/>
          </p:spPr>
          <p:txBody>
            <a:bodyPr wrap="none" rtlCol="0">
              <a:spAutoFit/>
            </a:bodyPr>
            <a:lstStyle/>
            <a:p>
              <a:r>
                <a:rPr lang="en-US" sz="2800" dirty="0">
                  <a:solidFill>
                    <a:srgbClr val="C00000"/>
                  </a:solidFill>
                  <a:latin typeface="+mn-lt"/>
                </a:rPr>
                <a:t>4.3ms</a:t>
              </a:r>
              <a:endParaRPr lang="en-US" sz="2800" dirty="0">
                <a:solidFill>
                  <a:srgbClr val="C00000"/>
                </a:solidFill>
                <a:latin typeface="+mn-lt"/>
              </a:endParaRPr>
            </a:p>
          </p:txBody>
        </p:sp>
        <p:sp>
          <p:nvSpPr>
            <p:cNvPr id="13" name="Rectangle 10"/>
            <p:cNvSpPr/>
            <p:nvPr/>
          </p:nvSpPr>
          <p:spPr bwMode="auto">
            <a:xfrm>
              <a:off x="2870694" y="4267200"/>
              <a:ext cx="3675585" cy="446276"/>
            </a:xfrm>
            <a:prstGeom prst="rect">
              <a:avLst/>
            </a:prstGeom>
            <a:noFill/>
            <a:ln w="12700" cap="rnd">
              <a:noFill/>
              <a:round/>
              <a:headEnd type="none" w="med" len="med"/>
              <a:tailEnd type="none" w="med" len="med"/>
            </a:ln>
          </p:spPr>
          <p:txBody>
            <a:bodyPr wrap="none" lIns="38100" tIns="38100" rIns="38100" bIns="38100">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tru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Why The Performance Differs</a:t>
            </a:r>
            <a:endParaRPr lang="en-US" dirty="0"/>
          </a:p>
        </p:txBody>
      </p:sp>
      <p:graphicFrame>
        <p:nvGraphicFramePr>
          <p:cNvPr id="4" name="Chart 3"/>
          <p:cNvGraphicFramePr>
            <a:graphicFrameLocks noGrp="true" noChangeAspect="true"/>
          </p:cNvGraphicFramePr>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false" compatLnSpc="true"/>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false" compatLnSpc="true"/>
          <a:lstStyle/>
          <a:p>
            <a:pPr marL="0" marR="0" indent="0" algn="ctr" defTabSz="914400" rtl="0" eaLnBrk="1" fontAlgn="base" latinLnBrk="0" hangingPunct="1">
              <a:lnSpc>
                <a:spcPct val="100000"/>
              </a:lnSpc>
              <a:spcBef>
                <a:spcPct val="0"/>
              </a:spcBef>
              <a:spcAft>
                <a:spcPct val="0"/>
              </a:spcAft>
              <a:buClrTx/>
              <a:buSzTx/>
              <a:buFontTx/>
              <a:buNone/>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true">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true">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true" noChangeArrowheads="true"/>
          </p:cNvSpPr>
          <p:nvPr>
            <p:ph type="title"/>
          </p:nvPr>
        </p:nvSpPr>
        <p:spPr>
          <a:xfrm>
            <a:off x="381000" y="254000"/>
            <a:ext cx="8534400" cy="1168400"/>
          </a:xfrm>
        </p:spPr>
        <p:txBody>
          <a:bodyPr/>
          <a:lstStyle/>
          <a:p>
            <a:pPr marL="3175" indent="-3175"/>
            <a:r>
              <a:rPr lang="en-US" b="1" dirty="0">
                <a:solidFill>
                  <a:schemeClr val="tx1">
                    <a:lumMod val="65000"/>
                    <a:lumOff val="35000"/>
                  </a:schemeClr>
                </a:solidFill>
              </a:rPr>
              <a:t>Great Reality #5:</a:t>
            </a:r>
            <a:br>
              <a:rPr lang="en-US" b="1" dirty="0"/>
            </a:br>
            <a:r>
              <a:rPr lang="en-US" b="1" dirty="0"/>
              <a:t>Computers do more than execute programs</a:t>
            </a:r>
            <a:endParaRPr lang="en-US" b="1" dirty="0"/>
          </a:p>
        </p:txBody>
      </p:sp>
      <p:sp>
        <p:nvSpPr>
          <p:cNvPr id="26628" name="Rectangle 4"/>
          <p:cNvSpPr>
            <a:spLocks noGrp="true" noChangeArrowheads="true"/>
          </p:cNvSpPr>
          <p:nvPr>
            <p:ph type="body" idx="1"/>
          </p:nvPr>
        </p:nvSpPr>
        <p:spPr>
          <a:xfrm>
            <a:off x="381000" y="1600200"/>
            <a:ext cx="8382000" cy="5232400"/>
          </a:xfrm>
        </p:spPr>
        <p:txBody>
          <a:bodyPr/>
          <a:lstStyle/>
          <a:p>
            <a:r>
              <a:rPr lang="en-US" b="1" dirty="0"/>
              <a:t>They need to get data in and out</a:t>
            </a:r>
            <a:endParaRPr lang="en-US" b="1" dirty="0"/>
          </a:p>
          <a:p>
            <a:pPr marL="552450" lvl="1"/>
            <a:r>
              <a:rPr lang="en-US" dirty="0"/>
              <a:t>I/O system critical to program reliability and performance</a:t>
            </a:r>
            <a:endParaRPr lang="en-US" dirty="0"/>
          </a:p>
          <a:p>
            <a:endParaRPr lang="en-US" dirty="0"/>
          </a:p>
          <a:p>
            <a:r>
              <a:rPr lang="en-US" b="1" dirty="0"/>
              <a:t>They communicate with each other over networks</a:t>
            </a:r>
            <a:endParaRPr lang="en-US" b="1" dirty="0"/>
          </a:p>
          <a:p>
            <a:pPr marL="0" indent="0">
              <a:buNone/>
            </a:pPr>
            <a:r>
              <a:rPr lang="zh-CN" altLang="en-US" b="1" dirty="0"/>
              <a:t>　网络互连</a:t>
            </a:r>
            <a:endParaRPr lang="en-US" b="1" dirty="0"/>
          </a:p>
          <a:p>
            <a:pPr marL="552450" lvl="1"/>
            <a:r>
              <a:rPr lang="en-US" dirty="0"/>
              <a:t>Many system-level issues arise in presence of network</a:t>
            </a:r>
            <a:endParaRPr lang="en-US" dirty="0"/>
          </a:p>
          <a:p>
            <a:pPr marL="838200" lvl="2"/>
            <a:r>
              <a:rPr lang="en-US" dirty="0"/>
              <a:t>Concurrent operations by autonomous processes</a:t>
            </a:r>
            <a:endParaRPr lang="en-US" dirty="0"/>
          </a:p>
          <a:p>
            <a:pPr marL="838200" lvl="2"/>
            <a:r>
              <a:rPr lang="en-US" dirty="0"/>
              <a:t>Coping with unreliable media</a:t>
            </a:r>
            <a:endParaRPr lang="en-US" dirty="0"/>
          </a:p>
          <a:p>
            <a:pPr marL="838200" lvl="2"/>
            <a:r>
              <a:rPr lang="en-US" dirty="0"/>
              <a:t>Cross platform compatibility</a:t>
            </a:r>
            <a:endParaRPr lang="en-US" dirty="0"/>
          </a:p>
          <a:p>
            <a:pPr marL="838200" lvl="2"/>
            <a:r>
              <a:rPr lang="en-US" dirty="0"/>
              <a:t>Complex performance issues</a:t>
            </a:r>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true" noChangeArrowheads="true"/>
          </p:cNvSpPr>
          <p:nvPr>
            <p:ph type="title"/>
          </p:nvPr>
        </p:nvSpPr>
        <p:spPr/>
        <p:txBody>
          <a:bodyPr/>
          <a:lstStyle/>
          <a:p>
            <a:r>
              <a:rPr lang="en-US" dirty="0"/>
              <a:t>Course Perspective</a:t>
            </a:r>
            <a:endParaRPr lang="en-US" dirty="0"/>
          </a:p>
        </p:txBody>
      </p:sp>
      <p:sp>
        <p:nvSpPr>
          <p:cNvPr id="28676" name="Rectangle 4"/>
          <p:cNvSpPr>
            <a:spLocks noGrp="true" noChangeArrowheads="true"/>
          </p:cNvSpPr>
          <p:nvPr>
            <p:ph type="body" idx="1"/>
          </p:nvPr>
        </p:nvSpPr>
        <p:spPr/>
        <p:txBody>
          <a:bodyPr/>
          <a:lstStyle/>
          <a:p>
            <a:r>
              <a:rPr lang="en-US" b="1" dirty="0"/>
              <a:t>Most Systems Courses are Builder-Centric</a:t>
            </a:r>
            <a:endParaRPr lang="en-US" b="1" dirty="0"/>
          </a:p>
          <a:p>
            <a:pPr lvl="1"/>
            <a:r>
              <a:rPr lang="en-US" dirty="0"/>
              <a:t>Computer Architecture</a:t>
            </a:r>
            <a:endParaRPr lang="en-US" dirty="0"/>
          </a:p>
          <a:p>
            <a:pPr lvl="2"/>
            <a:r>
              <a:rPr lang="en-US" dirty="0"/>
              <a:t>Design pipelined processor in Verilog</a:t>
            </a:r>
            <a:endParaRPr lang="en-US" dirty="0"/>
          </a:p>
          <a:p>
            <a:pPr lvl="1"/>
            <a:r>
              <a:rPr lang="en-US" dirty="0"/>
              <a:t>Operating Systems</a:t>
            </a:r>
            <a:endParaRPr lang="en-US" dirty="0"/>
          </a:p>
          <a:p>
            <a:pPr lvl="2"/>
            <a:r>
              <a:rPr lang="en-US" dirty="0"/>
              <a:t>Implement sample portions of operating system</a:t>
            </a:r>
            <a:endParaRPr lang="en-US" dirty="0"/>
          </a:p>
          <a:p>
            <a:pPr lvl="1"/>
            <a:r>
              <a:rPr lang="en-US" dirty="0"/>
              <a:t>Compilers</a:t>
            </a:r>
            <a:endParaRPr lang="en-US" dirty="0"/>
          </a:p>
          <a:p>
            <a:pPr lvl="2"/>
            <a:r>
              <a:rPr lang="en-US" dirty="0"/>
              <a:t>Write compiler for simple language</a:t>
            </a:r>
            <a:endParaRPr lang="en-US" dirty="0"/>
          </a:p>
          <a:p>
            <a:pPr lvl="1"/>
            <a:r>
              <a:rPr lang="en-US" dirty="0"/>
              <a:t>Networking</a:t>
            </a:r>
            <a:endParaRPr lang="en-US" dirty="0"/>
          </a:p>
          <a:p>
            <a:pPr lvl="2"/>
            <a:r>
              <a:rPr lang="en-US" dirty="0"/>
              <a:t>Implement and simulate network protocols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true" noChangeArrowheads="true"/>
          </p:cNvSpPr>
          <p:nvPr>
            <p:ph type="title"/>
          </p:nvPr>
        </p:nvSpPr>
        <p:spPr/>
        <p:txBody>
          <a:bodyPr/>
          <a:lstStyle/>
          <a:p>
            <a:r>
              <a:rPr lang="en-US" dirty="0"/>
              <a:t>Course Perspective (Cont.)</a:t>
            </a:r>
            <a:endParaRPr lang="en-US" dirty="0"/>
          </a:p>
        </p:txBody>
      </p:sp>
      <p:sp>
        <p:nvSpPr>
          <p:cNvPr id="29700" name="Rectangle 4"/>
          <p:cNvSpPr>
            <a:spLocks noGrp="true" noChangeArrowheads="true"/>
          </p:cNvSpPr>
          <p:nvPr>
            <p:ph type="body" idx="1"/>
          </p:nvPr>
        </p:nvSpPr>
        <p:spPr/>
        <p:txBody>
          <a:bodyPr/>
          <a:lstStyle/>
          <a:p>
            <a:r>
              <a:rPr lang="en-US" b="1" dirty="0"/>
              <a:t>Our Course is Programmer-Centric</a:t>
            </a:r>
            <a:endParaRPr lang="en-US" b="1" dirty="0"/>
          </a:p>
          <a:p>
            <a:pPr lvl="1"/>
            <a:r>
              <a:rPr lang="en-US" dirty="0"/>
              <a:t>By knowing more about the underlying system, you can be more effective as a programmer</a:t>
            </a:r>
            <a:endParaRPr lang="en-US" dirty="0"/>
          </a:p>
          <a:p>
            <a:pPr lvl="1"/>
            <a:r>
              <a:rPr lang="en-US" dirty="0"/>
              <a:t>Enable you to</a:t>
            </a:r>
            <a:endParaRPr lang="en-US" dirty="0"/>
          </a:p>
          <a:p>
            <a:pPr lvl="2"/>
            <a:r>
              <a:rPr lang="en-US" dirty="0"/>
              <a:t>Write programs that are more reliable and efficient</a:t>
            </a:r>
            <a:endParaRPr lang="en-US" dirty="0"/>
          </a:p>
          <a:p>
            <a:pPr lvl="2"/>
            <a:r>
              <a:rPr lang="en-US" dirty="0"/>
              <a:t>Incorporate features that require hooks into OS</a:t>
            </a:r>
            <a:endParaRPr lang="en-US" dirty="0"/>
          </a:p>
          <a:p>
            <a:pPr lvl="3"/>
            <a:r>
              <a:rPr lang="en-US" dirty="0"/>
              <a:t>E.g., concurrency, signal handlers</a:t>
            </a:r>
            <a:endParaRPr lang="en-US" dirty="0"/>
          </a:p>
          <a:p>
            <a:pPr lvl="1"/>
            <a:r>
              <a:rPr lang="en-US" dirty="0"/>
              <a:t>Cover material in this course that you won’t see elsewhere</a:t>
            </a:r>
            <a:endParaRPr lang="en-US" dirty="0"/>
          </a:p>
          <a:p>
            <a:pPr lvl="1"/>
            <a:r>
              <a:rPr lang="en-US" dirty="0"/>
              <a:t>Not just a course for dedicated hackers</a:t>
            </a:r>
            <a:endParaRPr lang="en-US" dirty="0"/>
          </a:p>
          <a:p>
            <a:pPr lvl="2"/>
            <a:r>
              <a:rPr lang="en-US" b="1" dirty="0"/>
              <a:t>We bring out the hidden hacker in everyone!</a:t>
            </a:r>
            <a:endParaRPr lang="en-US" b="1" dirty="0"/>
          </a:p>
          <a:p>
            <a:pPr lvl="1"/>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true" noChangeArrowheads="true"/>
          </p:cNvSpPr>
          <p:nvPr>
            <p:ph type="title"/>
          </p:nvPr>
        </p:nvSpPr>
        <p:spPr/>
        <p:txBody>
          <a:bodyPr/>
          <a:lstStyle/>
          <a:p>
            <a:pPr marL="119380" indent="-119380"/>
            <a:r>
              <a:rPr lang="en-US"/>
              <a:t>Role within CS/ECE Curriculum</a:t>
            </a:r>
            <a:endParaRPr lang="en-US"/>
          </a:p>
        </p:txBody>
      </p:sp>
      <p:sp>
        <p:nvSpPr>
          <p:cNvPr id="27663" name="Rectangle 15"/>
          <p:cNvSpPr/>
          <p:nvPr/>
        </p:nvSpPr>
        <p:spPr bwMode="auto">
          <a:xfrm>
            <a:off x="6477000" y="583125"/>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lstStyle/>
          <a:p>
            <a:r>
              <a:rPr lang="en-US" sz="1600" dirty="0">
                <a:solidFill>
                  <a:schemeClr val="tx1"/>
                </a:solidFill>
                <a:latin typeface="Calibri" charset="0"/>
                <a:ea typeface="Calibri" charset="0"/>
                <a:cs typeface="Calibri" charset="0"/>
                <a:sym typeface="Calibri" charset="0"/>
              </a:rPr>
              <a:t>CS 122</a:t>
            </a:r>
            <a:endParaRPr lang="en-US" sz="2400" dirty="0">
              <a:solidFill>
                <a:schemeClr val="tx1"/>
              </a:solidFill>
              <a:latin typeface="Arial Narrow" charset="0"/>
              <a:ea typeface="Lucida Grande" charset="0"/>
              <a:cs typeface="Lucida Grande" charset="0"/>
              <a:sym typeface="Arial Narrow" charset="0"/>
            </a:endParaRPr>
          </a:p>
          <a:p>
            <a:pPr algn="l"/>
            <a:r>
              <a:rPr lang="en-US" sz="1600" dirty="0">
                <a:solidFill>
                  <a:schemeClr val="tx1"/>
                </a:solidFill>
                <a:latin typeface="Calibri" charset="0"/>
                <a:ea typeface="Calibri" charset="0"/>
                <a:cs typeface="Calibri" charset="0"/>
                <a:sym typeface="Calibri" charset="0"/>
              </a:rPr>
              <a:t>Imperative</a:t>
            </a:r>
            <a:endParaRPr lang="en-US" sz="1600" dirty="0">
              <a:solidFill>
                <a:schemeClr val="tx1"/>
              </a:solidFill>
              <a:latin typeface="Calibri" charset="0"/>
              <a:ea typeface="Calibri" charset="0"/>
              <a:cs typeface="Calibri" charset="0"/>
              <a:sym typeface="Calibri" charset="0"/>
            </a:endParaRPr>
          </a:p>
          <a:p>
            <a:pPr algn="l"/>
            <a:r>
              <a:rPr lang="en-US" sz="1600" dirty="0">
                <a:solidFill>
                  <a:schemeClr val="tx1"/>
                </a:solidFill>
                <a:latin typeface="Calibri" charset="0"/>
                <a:ea typeface="Calibri" charset="0"/>
                <a:cs typeface="Calibri" charset="0"/>
                <a:sym typeface="Calibri" charset="0"/>
              </a:rPr>
              <a:t> Programming</a:t>
            </a:r>
            <a:endParaRPr lang="en-US" sz="1600" dirty="0">
              <a:solidFill>
                <a:schemeClr val="tx1"/>
              </a:solidFill>
              <a:latin typeface="Calibri" charset="0"/>
              <a:ea typeface="Calibri" charset="0"/>
              <a:cs typeface="Calibri" charset="0"/>
              <a:sym typeface="Calibri" charset="0"/>
            </a:endParaRPr>
          </a:p>
        </p:txBody>
      </p:sp>
      <p:sp>
        <p:nvSpPr>
          <p:cNvPr id="27672" name="Rectangle 24"/>
          <p:cNvSpPr/>
          <p:nvPr/>
        </p:nvSpPr>
        <p:spPr bwMode="auto">
          <a:xfrm>
            <a:off x="40849" y="1675339"/>
            <a:ext cx="3898900" cy="990600"/>
          </a:xfrm>
          <a:prstGeom prst="rect">
            <a:avLst/>
          </a:prstGeom>
          <a:noFill/>
          <a:ln w="12700" cap="rnd">
            <a:noFill/>
            <a:round/>
            <a:headEnd type="none" w="med" len="med"/>
            <a:tailEnd type="none" w="med" len="med"/>
          </a:ln>
        </p:spPr>
        <p:txBody>
          <a:bodyPr lIns="38100" tIns="38100" rIns="38100" bIns="38100"/>
          <a:lstStyle/>
          <a:p>
            <a:pPr algn="l">
              <a:spcBef>
                <a:spcPts val="475"/>
              </a:spcBef>
            </a:pPr>
            <a:r>
              <a:rPr lang="en-US" sz="2000" dirty="0">
                <a:solidFill>
                  <a:srgbClr val="C00000"/>
                </a:solidFill>
                <a:latin typeface="Calibri Italic" charset="0"/>
                <a:ea typeface="Calibri Italic" charset="0"/>
                <a:cs typeface="Calibri Italic" charset="0"/>
                <a:sym typeface="Calibri Italic" charset="0"/>
              </a:rPr>
              <a:t>Foundation of Computer Systems</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Underlying principles for hardware, </a:t>
            </a:r>
            <a:br>
              <a:rPr lang="en-US" sz="2000" dirty="0">
                <a:solidFill>
                  <a:srgbClr val="C00000"/>
                </a:solidFill>
                <a:latin typeface="Calibri Italic" charset="0"/>
                <a:ea typeface="Calibri Italic" charset="0"/>
                <a:cs typeface="Calibri Italic" charset="0"/>
                <a:sym typeface="Calibri Italic" charset="0"/>
              </a:rPr>
            </a:br>
            <a:r>
              <a:rPr lang="en-US" sz="2000" dirty="0">
                <a:solidFill>
                  <a:srgbClr val="C00000"/>
                </a:solidFill>
                <a:latin typeface="Calibri Italic" charset="0"/>
                <a:ea typeface="Calibri Italic" charset="0"/>
                <a:cs typeface="Calibri Italic" charset="0"/>
                <a:sym typeface="Calibri Italic" charset="0"/>
              </a:rPr>
              <a:t>software, and networking</a:t>
            </a:r>
            <a:endParaRPr lang="en-US" sz="2000" dirty="0">
              <a:solidFill>
                <a:srgbClr val="C00000"/>
              </a:solidFill>
              <a:latin typeface="Calibri Italic" charset="0"/>
              <a:ea typeface="Calibri Italic" charset="0"/>
              <a:cs typeface="Calibri Italic" charset="0"/>
              <a:sym typeface="Calibri Italic" charset="0"/>
            </a:endParaRPr>
          </a:p>
        </p:txBody>
      </p:sp>
      <p:sp>
        <p:nvSpPr>
          <p:cNvPr id="27677" name="Line 29"/>
          <p:cNvSpPr>
            <a:spLocks noChangeShapeType="true"/>
          </p:cNvSpPr>
          <p:nvPr/>
        </p:nvSpPr>
        <p:spPr bwMode="auto">
          <a:xfrm flipV="true">
            <a:off x="4572001" y="990600"/>
            <a:ext cx="1905000" cy="672039"/>
          </a:xfrm>
          <a:prstGeom prst="line">
            <a:avLst/>
          </a:prstGeom>
          <a:noFill/>
          <a:ln w="25400" cap="flat">
            <a:solidFill>
              <a:schemeClr val="tx1"/>
            </a:solidFill>
            <a:prstDash val="solid"/>
            <a:round/>
            <a:headEnd type="triangle" w="med" len="med"/>
            <a:tailEnd type="none" w="med" len="med"/>
          </a:ln>
        </p:spPr>
        <p:txBody>
          <a:bodyPr lIns="0" tIns="0" rIns="0" bIns="0"/>
          <a:lstStyle/>
          <a:p>
            <a:endParaRPr lang="en-US"/>
          </a:p>
        </p:txBody>
      </p:sp>
      <p:sp>
        <p:nvSpPr>
          <p:cNvPr id="2" name="TextBox 1"/>
          <p:cNvSpPr txBox="true"/>
          <p:nvPr/>
        </p:nvSpPr>
        <p:spPr>
          <a:xfrm>
            <a:off x="409411" y="3623608"/>
            <a:ext cx="3505200"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gn="l">
              <a:tabLst>
                <a:tab pos="1082675" algn="l"/>
              </a:tabLst>
            </a:pPr>
            <a:r>
              <a:rPr lang="en-US" sz="1800" dirty="0">
                <a:latin typeface="+mj-lt"/>
              </a:rPr>
              <a:t>CS Systems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15-319	Cloud Computing</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15-330	Computer Security</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15-410	Operating Systems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15-411	Compiler Design</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15-415	Database Applications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15-418 	Parallel Computing</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15-440	Distributed Systems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15-441	Computer Networks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15-445	Database Systems</a:t>
            </a:r>
            <a:endParaRPr lang="en-US" sz="1800" dirty="0">
              <a:latin typeface="+mj-lt"/>
            </a:endParaRPr>
          </a:p>
        </p:txBody>
      </p:sp>
      <p:sp>
        <p:nvSpPr>
          <p:cNvPr id="37" name="TextBox 36"/>
          <p:cNvSpPr txBox="true"/>
          <p:nvPr/>
        </p:nvSpPr>
        <p:spPr>
          <a:xfrm>
            <a:off x="4929335" y="3381026"/>
            <a:ext cx="4114800"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285750" indent="-285750" algn="l">
              <a:tabLst>
                <a:tab pos="1082675" algn="l"/>
              </a:tabLst>
            </a:pPr>
            <a:r>
              <a:rPr lang="en-US" sz="1800" dirty="0">
                <a:latin typeface="+mj-lt"/>
              </a:rPr>
              <a:t>ECE Systems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18-330	Computer Security</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18-349 	Intro to Embedded Systems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18-441	Computer Networks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18-447	Computer Architecture</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18-452	Wireless Networking</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18-451	</a:t>
            </a:r>
            <a:r>
              <a:rPr lang="en-US" sz="1800" dirty="0" err="1">
                <a:latin typeface="+mj-lt"/>
              </a:rPr>
              <a:t>Cyberphysical</a:t>
            </a:r>
            <a:r>
              <a:rPr lang="en-US" sz="1800" dirty="0">
                <a:latin typeface="+mj-lt"/>
              </a:rPr>
              <a:t> Systems</a:t>
            </a:r>
            <a:endParaRPr lang="en-US" sz="1800" dirty="0">
              <a:latin typeface="+mj-lt"/>
            </a:endParaRPr>
          </a:p>
        </p:txBody>
      </p:sp>
      <p:sp>
        <p:nvSpPr>
          <p:cNvPr id="38" name="TextBox 37"/>
          <p:cNvSpPr txBox="true"/>
          <p:nvPr/>
        </p:nvSpPr>
        <p:spPr>
          <a:xfrm>
            <a:off x="4572000" y="5562600"/>
            <a:ext cx="35052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l">
              <a:tabLst>
                <a:tab pos="1082675" algn="l"/>
              </a:tabLst>
            </a:pPr>
            <a:r>
              <a:rPr lang="en-US" sz="1800" dirty="0">
                <a:latin typeface="+mj-lt"/>
              </a:rPr>
              <a:t>CS Graphics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15-462	Computer Graphics</a:t>
            </a:r>
            <a:endParaRPr lang="en-US" sz="1800" dirty="0">
              <a:latin typeface="+mj-lt"/>
            </a:endParaRPr>
          </a:p>
          <a:p>
            <a:pPr marL="285750" indent="-285750" algn="l">
              <a:buFont typeface="Arial" panose="02080604020202020204" pitchFamily="34" charset="0"/>
              <a:buChar char="•"/>
              <a:tabLst>
                <a:tab pos="1082675" algn="l"/>
              </a:tabLst>
            </a:pPr>
            <a:r>
              <a:rPr lang="en-US" sz="1800" dirty="0">
                <a:latin typeface="+mj-lt"/>
              </a:rPr>
              <a:t>15-463	Comp. Photography</a:t>
            </a:r>
            <a:endParaRPr lang="en-US" sz="1800" dirty="0">
              <a:latin typeface="+mj-lt"/>
            </a:endParaRPr>
          </a:p>
        </p:txBody>
      </p:sp>
      <p:sp>
        <p:nvSpPr>
          <p:cNvPr id="39" name="Line 29"/>
          <p:cNvSpPr>
            <a:spLocks noChangeShapeType="true"/>
          </p:cNvSpPr>
          <p:nvPr/>
        </p:nvSpPr>
        <p:spPr bwMode="auto">
          <a:xfrm flipV="true">
            <a:off x="1981199" y="2157923"/>
            <a:ext cx="2641075" cy="1465683"/>
          </a:xfrm>
          <a:prstGeom prst="line">
            <a:avLst/>
          </a:prstGeom>
          <a:noFill/>
          <a:ln w="25400" cap="flat">
            <a:solidFill>
              <a:schemeClr val="tx1"/>
            </a:solidFill>
            <a:prstDash val="solid"/>
            <a:round/>
            <a:headEnd type="triangle" w="med" len="med"/>
            <a:tailEnd type="none" w="med" len="med"/>
          </a:ln>
        </p:spPr>
        <p:txBody>
          <a:bodyPr lIns="0" tIns="0" rIns="0" bIns="0"/>
          <a:lstStyle/>
          <a:p>
            <a:endParaRPr lang="en-US"/>
          </a:p>
        </p:txBody>
      </p:sp>
      <p:sp>
        <p:nvSpPr>
          <p:cNvPr id="40" name="Line 29"/>
          <p:cNvSpPr>
            <a:spLocks noChangeShapeType="true"/>
          </p:cNvSpPr>
          <p:nvPr/>
        </p:nvSpPr>
        <p:spPr bwMode="auto">
          <a:xfrm flipH="true" flipV="true">
            <a:off x="4597137" y="2157925"/>
            <a:ext cx="175051" cy="3404674"/>
          </a:xfrm>
          <a:prstGeom prst="line">
            <a:avLst/>
          </a:prstGeom>
          <a:noFill/>
          <a:ln w="25400" cap="flat">
            <a:solidFill>
              <a:schemeClr val="tx1"/>
            </a:solidFill>
            <a:prstDash val="solid"/>
            <a:round/>
            <a:headEnd type="triangle" w="med" len="med"/>
            <a:tailEnd type="none" w="med" len="med"/>
          </a:ln>
        </p:spPr>
        <p:txBody>
          <a:bodyPr lIns="0" tIns="0" rIns="0" bIns="0"/>
          <a:lstStyle/>
          <a:p>
            <a:endParaRPr lang="en-US"/>
          </a:p>
        </p:txBody>
      </p:sp>
      <p:sp>
        <p:nvSpPr>
          <p:cNvPr id="41" name="Line 29"/>
          <p:cNvSpPr>
            <a:spLocks noChangeShapeType="true"/>
          </p:cNvSpPr>
          <p:nvPr/>
        </p:nvSpPr>
        <p:spPr bwMode="auto">
          <a:xfrm flipH="true" flipV="true">
            <a:off x="4571999" y="2157925"/>
            <a:ext cx="2362199" cy="1223100"/>
          </a:xfrm>
          <a:prstGeom prst="line">
            <a:avLst/>
          </a:prstGeom>
          <a:noFill/>
          <a:ln w="25400" cap="flat">
            <a:solidFill>
              <a:schemeClr val="tx1"/>
            </a:solidFill>
            <a:prstDash val="solid"/>
            <a:round/>
            <a:headEnd type="triangle" w="med" len="med"/>
            <a:tailEnd type="none" w="med" len="med"/>
          </a:ln>
        </p:spPr>
        <p:txBody>
          <a:bodyPr lIns="0" tIns="0" rIns="0" bIns="0"/>
          <a:lstStyle/>
          <a:p>
            <a:endParaRPr lang="en-US"/>
          </a:p>
        </p:txBody>
      </p:sp>
      <p:sp>
        <p:nvSpPr>
          <p:cNvPr id="27678" name="Rectangle 30"/>
          <p:cNvSpPr/>
          <p:nvPr/>
        </p:nvSpPr>
        <p:spPr bwMode="auto">
          <a:xfrm>
            <a:off x="3829050" y="1662639"/>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lstStyle/>
          <a:p>
            <a:r>
              <a:rPr lang="en-US" sz="2800" dirty="0">
                <a:solidFill>
                  <a:srgbClr val="FFFFFF"/>
                </a:solidFill>
                <a:latin typeface="Calibri" charset="0"/>
                <a:ea typeface="Calibri" charset="0"/>
                <a:cs typeface="Calibri" charset="0"/>
                <a:sym typeface="Calibri" charset="0"/>
              </a:rPr>
              <a:t>213/513</a:t>
            </a:r>
            <a:endParaRPr lang="en-US" sz="2800" dirty="0">
              <a:solidFill>
                <a:srgbClr val="FFFFFF"/>
              </a:solidFill>
              <a:latin typeface="Calibri" charset="0"/>
              <a:ea typeface="Calibri" charset="0"/>
              <a:cs typeface="Calibri" charset="0"/>
              <a:sym typeface="Calibri"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Systems Concentration</a:t>
            </a:r>
            <a:endParaRPr lang="en-US" dirty="0"/>
          </a:p>
        </p:txBody>
      </p:sp>
      <p:sp>
        <p:nvSpPr>
          <p:cNvPr id="3" name="Content Placeholder 2"/>
          <p:cNvSpPr>
            <a:spLocks noGrp="true"/>
          </p:cNvSpPr>
          <p:nvPr>
            <p:ph idx="1"/>
          </p:nvPr>
        </p:nvSpPr>
        <p:spPr/>
        <p:txBody>
          <a:bodyPr/>
          <a:lstStyle/>
          <a:p>
            <a:r>
              <a:rPr lang="en-US" dirty="0"/>
              <a:t>For CS undergrads (currently)</a:t>
            </a:r>
            <a:endParaRPr lang="en-US" dirty="0"/>
          </a:p>
          <a:p>
            <a:r>
              <a:rPr lang="en-US" dirty="0"/>
              <a:t>Take ~5 systems courses</a:t>
            </a:r>
            <a:endParaRPr lang="en-US" dirty="0"/>
          </a:p>
          <a:p>
            <a:r>
              <a:rPr lang="en-US" dirty="0"/>
              <a:t>Chance to learn about wide range of systems and systems issues</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p:nvPr/>
        </p:nvSpPr>
        <p:spPr bwMode="auto">
          <a:xfrm>
            <a:off x="1066800" y="5867400"/>
            <a:ext cx="6858000" cy="635000"/>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3600" dirty="0">
                <a:solidFill>
                  <a:srgbClr val="C00000"/>
                </a:solidFill>
                <a:latin typeface="Calibri Italic" charset="0"/>
                <a:ea typeface="Calibri Italic" charset="0"/>
                <a:cs typeface="Calibri Italic" charset="0"/>
                <a:sym typeface="Calibri Italic" charset="0"/>
              </a:rPr>
              <a:t>The course that gives CMU its “Zip”! </a:t>
            </a:r>
            <a:endParaRPr lang="en-US" sz="3600" dirty="0">
              <a:solidFill>
                <a:srgbClr val="C00000"/>
              </a:solidFill>
              <a:latin typeface="Calibri Italic" charset="0"/>
              <a:ea typeface="Calibri Italic" charset="0"/>
              <a:cs typeface="Calibri Italic" charset="0"/>
              <a:sym typeface="Calibri Italic" charset="0"/>
            </a:endParaRPr>
          </a:p>
        </p:txBody>
      </p:sp>
      <p:sp>
        <p:nvSpPr>
          <p:cNvPr id="7" name="Title 1"/>
          <p:cNvSpPr txBox="true"/>
          <p:nvPr/>
        </p:nvSpPr>
        <p:spPr bwMode="auto">
          <a:xfrm>
            <a:off x="685800" y="1447800"/>
            <a:ext cx="7772400" cy="1219200"/>
          </a:xfrm>
          <a:prstGeom prst="rect">
            <a:avLst/>
          </a:prstGeom>
          <a:noFill/>
          <a:ln w="9525">
            <a:noFill/>
            <a:miter lim="800000"/>
          </a:ln>
        </p:spPr>
        <p:txBody>
          <a:bodyPr vert="horz" wrap="square" lIns="91440" tIns="45720" rIns="91440" bIns="45720" numCol="1" anchor="ctr" anchorCtr="false" compatLnSpc="true"/>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3600" b="1" i="0" u="none" strike="noStrike" kern="0" cap="none" spc="0" normalizeH="0" baseline="0" noProof="0" dirty="0">
                <a:ln>
                  <a:noFill/>
                </a:ln>
                <a:solidFill>
                  <a:schemeClr val="tx1"/>
                </a:solidFill>
                <a:effectLst/>
                <a:uLnTx/>
                <a:uFillTx/>
                <a:latin typeface="Calibri" charset="0"/>
                <a:ea typeface="+mj-ea"/>
                <a:cs typeface="+mj-cs"/>
              </a:rPr>
              <a:t>Course Overview</a:t>
            </a:r>
            <a:br>
              <a:rPr kumimoji="0" lang="en-US" sz="3600" b="1" i="0" u="none" strike="noStrike" kern="0" cap="none" spc="0" normalizeH="0" baseline="0" noProof="0" dirty="0">
                <a:ln>
                  <a:noFill/>
                </a:ln>
                <a:solidFill>
                  <a:schemeClr val="tx1"/>
                </a:solidFill>
                <a:effectLst/>
                <a:uLnTx/>
                <a:uFillTx/>
                <a:latin typeface="Calibri" charset="0"/>
                <a:ea typeface="+mj-ea"/>
                <a:cs typeface="+mj-cs"/>
              </a:rPr>
            </a:br>
            <a:br>
              <a:rPr kumimoji="0" lang="en-US" sz="3600" b="1" i="0" u="none" strike="noStrike" kern="0" cap="none" spc="0" normalizeH="0" baseline="0" noProof="0" dirty="0">
                <a:ln>
                  <a:noFill/>
                </a:ln>
                <a:solidFill>
                  <a:schemeClr val="tx1"/>
                </a:solidFill>
                <a:effectLst/>
                <a:uLnTx/>
                <a:uFillTx/>
                <a:latin typeface="Calibri" charset="0"/>
                <a:ea typeface="+mj-ea"/>
                <a:cs typeface="+mj-cs"/>
              </a:rPr>
            </a:br>
            <a:r>
              <a:rPr kumimoji="0" lang="en-US" sz="2000" b="0" i="0" u="none" strike="noStrike" kern="0" cap="none" spc="0" normalizeH="0" baseline="0" noProof="0" dirty="0">
                <a:ln>
                  <a:noFill/>
                </a:ln>
                <a:solidFill>
                  <a:schemeClr val="tx1"/>
                </a:solidFill>
                <a:effectLst/>
                <a:uLnTx/>
                <a:uFillTx/>
                <a:latin typeface="Calibri" charset="0"/>
                <a:ea typeface="+mj-ea"/>
                <a:cs typeface="+mj-cs"/>
              </a:rPr>
              <a:t>15-213/14-513/15-513: </a:t>
            </a:r>
            <a:endParaRPr kumimoji="0" lang="en-US" sz="2000" b="0" i="0" u="none" strike="noStrike" kern="0" cap="none" spc="0" normalizeH="0" baseline="0" noProof="0" dirty="0">
              <a:ln>
                <a:noFill/>
              </a:ln>
              <a:solidFill>
                <a:schemeClr val="tx1"/>
              </a:solidFill>
              <a:effectLst/>
              <a:uLnTx/>
              <a:uFillTx/>
              <a:latin typeface="Calibri"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chemeClr val="tx1"/>
                </a:solidFill>
                <a:effectLst/>
                <a:uLnTx/>
                <a:uFillTx/>
                <a:latin typeface="Calibri" charset="0"/>
                <a:ea typeface="+mj-ea"/>
                <a:cs typeface="+mj-cs"/>
              </a:rPr>
              <a:t>Introduction to Computer Systems	</a:t>
            </a:r>
            <a:br>
              <a:rPr kumimoji="0" lang="en-US" sz="3600" b="0" i="0" u="none" strike="noStrike" kern="0" cap="none" spc="0" normalizeH="0" baseline="0" noProof="0" dirty="0">
                <a:ln>
                  <a:noFill/>
                </a:ln>
                <a:solidFill>
                  <a:schemeClr val="tx1"/>
                </a:solidFill>
                <a:effectLst/>
                <a:uLnTx/>
                <a:uFillTx/>
                <a:latin typeface="Calibri" charset="0"/>
                <a:ea typeface="+mj-ea"/>
                <a:cs typeface="+mj-cs"/>
              </a:rPr>
            </a:br>
            <a:r>
              <a:rPr kumimoji="0" lang="en-US" sz="2000" b="0" i="0" u="none" strike="noStrike" kern="0" cap="none" spc="0" normalizeH="0" baseline="0" noProof="0" dirty="0">
                <a:ln>
                  <a:noFill/>
                </a:ln>
                <a:solidFill>
                  <a:schemeClr val="tx1"/>
                </a:solidFill>
                <a:effectLst/>
                <a:uLnTx/>
                <a:uFillTx/>
                <a:latin typeface="Calibri" charset="0"/>
                <a:ea typeface="+mj-ea"/>
                <a:cs typeface="+mj-cs"/>
              </a:rPr>
              <a:t>1</a:t>
            </a:r>
            <a:r>
              <a:rPr kumimoji="0" lang="en-US" sz="2000" b="0" i="0" u="none" strike="noStrike" kern="0" cap="none" spc="0" normalizeH="0" baseline="30000" noProof="0" dirty="0">
                <a:ln>
                  <a:noFill/>
                </a:ln>
                <a:solidFill>
                  <a:schemeClr val="tx1"/>
                </a:solidFill>
                <a:effectLst/>
                <a:uLnTx/>
                <a:uFillTx/>
                <a:latin typeface="Calibri" charset="0"/>
                <a:ea typeface="+mj-ea"/>
                <a:cs typeface="+mj-cs"/>
              </a:rPr>
              <a:t>st</a:t>
            </a:r>
            <a:r>
              <a:rPr kumimoji="0" lang="en-US" sz="2000" b="0" i="0" u="none" strike="noStrike" kern="0" cap="none" spc="0" normalizeH="0" baseline="0" noProof="0" dirty="0">
                <a:ln>
                  <a:noFill/>
                </a:ln>
                <a:solidFill>
                  <a:schemeClr val="tx1"/>
                </a:solidFill>
                <a:effectLst/>
                <a:uLnTx/>
                <a:uFillTx/>
                <a:latin typeface="Calibri" charset="0"/>
                <a:ea typeface="+mj-ea"/>
                <a:cs typeface="+mj-cs"/>
              </a:rPr>
              <a:t> Lecture, </a:t>
            </a:r>
            <a:r>
              <a:rPr lang="en-US" sz="2000" kern="0" dirty="0">
                <a:solidFill>
                  <a:schemeClr val="tx1"/>
                </a:solidFill>
                <a:latin typeface="Calibri" charset="0"/>
                <a:ea typeface="+mj-ea"/>
                <a:cs typeface="+mj-cs"/>
              </a:rPr>
              <a:t>Aug. 31, 2021</a:t>
            </a:r>
            <a:endParaRPr kumimoji="0" lang="en-US" sz="2000" b="0" i="0" u="none" strike="noStrike" kern="0" cap="none" spc="0" normalizeH="0" baseline="0" noProof="0" dirty="0">
              <a:ln>
                <a:noFill/>
              </a:ln>
              <a:solidFill>
                <a:schemeClr val="tx1"/>
              </a:solidFill>
              <a:effectLst/>
              <a:uLnTx/>
              <a:uFillTx/>
              <a:latin typeface="Calibri" charset="0"/>
              <a:ea typeface="+mj-ea"/>
              <a:cs typeface="+mj-cs"/>
            </a:endParaRPr>
          </a:p>
        </p:txBody>
      </p:sp>
      <p:sp>
        <p:nvSpPr>
          <p:cNvPr id="10" name="Subtitle 2"/>
          <p:cNvSpPr txBox="true"/>
          <p:nvPr/>
        </p:nvSpPr>
        <p:spPr bwMode="auto">
          <a:xfrm>
            <a:off x="5410200" y="2667001"/>
            <a:ext cx="3439886" cy="3048000"/>
          </a:xfrm>
          <a:prstGeom prst="rect">
            <a:avLst/>
          </a:prstGeom>
          <a:noFill/>
          <a:ln w="9525">
            <a:noFill/>
            <a:miter lim="800000"/>
          </a:ln>
        </p:spPr>
        <p:txBody>
          <a:bodyPr vert="horz" wrap="square" lIns="91440" tIns="45720" rIns="91440" bIns="45720" numCol="1" anchor="t" anchorCtr="false" compatLnSpc="true"/>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anose="05020102010507070707" charset="2"/>
              <a:buNone/>
              <a:defRPr/>
            </a:pPr>
            <a:r>
              <a:rPr kumimoji="0" lang="en-US" sz="2000" b="1" i="0" u="none" strike="noStrike" kern="0" cap="none" spc="0" normalizeH="0" baseline="0" noProof="0" dirty="0">
                <a:ln>
                  <a:noFill/>
                </a:ln>
                <a:solidFill>
                  <a:schemeClr val="tx1"/>
                </a:solidFill>
                <a:effectLst/>
                <a:uLnTx/>
                <a:uFillTx/>
                <a:latin typeface="Calibri" charset="0"/>
                <a:ea typeface="+mn-ea"/>
                <a:cs typeface="+mn-cs"/>
              </a:rPr>
              <a:t>Instructors:</a:t>
            </a:r>
            <a:r>
              <a:rPr kumimoji="0" lang="en-US" sz="2000" b="0" i="0" u="none" strike="noStrike" kern="0" cap="none" spc="0" normalizeH="0" baseline="0" noProof="0" dirty="0">
                <a:ln>
                  <a:noFill/>
                </a:ln>
                <a:solidFill>
                  <a:schemeClr val="tx1"/>
                </a:solidFill>
                <a:effectLst/>
                <a:uLnTx/>
                <a:uFillTx/>
                <a:latin typeface="Calibri" charset="0"/>
                <a:ea typeface="+mn-ea"/>
                <a:cs typeface="+mn-cs"/>
              </a:rPr>
              <a:t> </a:t>
            </a:r>
            <a:endParaRPr kumimoji="0" lang="en-US" sz="2000" b="0" i="0" u="none" strike="noStrike" kern="0" cap="none" spc="0" normalizeH="0" baseline="0" noProof="0" dirty="0">
              <a:ln>
                <a:noFill/>
              </a:ln>
              <a:solidFill>
                <a:schemeClr val="tx1"/>
              </a:solidFill>
              <a:effectLst/>
              <a:uLnTx/>
              <a:uFillTx/>
              <a:latin typeface="Calibri" charset="0"/>
              <a:ea typeface="+mn-ea"/>
              <a:cs typeface="+mn-cs"/>
            </a:endParaRPr>
          </a:p>
          <a:p>
            <a:pPr algn="l">
              <a:spcBef>
                <a:spcPct val="20000"/>
              </a:spcBef>
              <a:buClr>
                <a:srgbClr val="990000"/>
              </a:buClr>
              <a:buSzPct val="60000"/>
              <a:defRPr/>
            </a:pPr>
            <a:r>
              <a:rPr lang="en-US" sz="2000" kern="0" dirty="0">
                <a:solidFill>
                  <a:schemeClr val="tx1"/>
                </a:solidFill>
                <a:latin typeface="Calibri" charset="0"/>
              </a:rPr>
              <a:t>Seth Goldstein (15-213)</a:t>
            </a:r>
            <a:endParaRPr lang="en-US" sz="2000" kern="0" dirty="0">
              <a:solidFill>
                <a:schemeClr val="tx1"/>
              </a:solidFill>
              <a:latin typeface="Calibri" charset="0"/>
            </a:endParaRPr>
          </a:p>
          <a:p>
            <a:pPr algn="l">
              <a:spcBef>
                <a:spcPct val="20000"/>
              </a:spcBef>
              <a:buClr>
                <a:srgbClr val="990000"/>
              </a:buClr>
              <a:buSzPct val="60000"/>
              <a:defRPr/>
            </a:pPr>
            <a:r>
              <a:rPr lang="en-US" sz="2000" kern="0" dirty="0">
                <a:solidFill>
                  <a:schemeClr val="tx1"/>
                </a:solidFill>
                <a:latin typeface="Calibri" charset="0"/>
              </a:rPr>
              <a:t>Brian Railing (15-513)</a:t>
            </a:r>
            <a:endParaRPr lang="en-US" sz="2000" kern="0" dirty="0">
              <a:solidFill>
                <a:schemeClr val="tx1"/>
              </a:solidFill>
              <a:latin typeface="Calibri" charset="0"/>
            </a:endParaRPr>
          </a:p>
          <a:p>
            <a:pPr algn="l">
              <a:spcBef>
                <a:spcPct val="20000"/>
              </a:spcBef>
              <a:buClr>
                <a:srgbClr val="990000"/>
              </a:buClr>
              <a:buSzPct val="60000"/>
              <a:defRPr/>
            </a:pPr>
            <a:r>
              <a:rPr lang="en-US" sz="2000" kern="0" dirty="0">
                <a:solidFill>
                  <a:schemeClr val="tx1"/>
                </a:solidFill>
                <a:latin typeface="Calibri" charset="0"/>
              </a:rPr>
              <a:t>David Varodayan (14-513)</a:t>
            </a:r>
            <a:endParaRPr lang="en-US" sz="2000" kern="0" dirty="0">
              <a:solidFill>
                <a:schemeClr val="tx1"/>
              </a:solidFill>
              <a:latin typeface="Calibri" charset="0"/>
            </a:endParaRPr>
          </a:p>
          <a:p>
            <a:pPr algn="l">
              <a:spcBef>
                <a:spcPct val="20000"/>
              </a:spcBef>
              <a:buClr>
                <a:srgbClr val="990000"/>
              </a:buClr>
              <a:buSzPct val="60000"/>
              <a:defRPr/>
            </a:pPr>
            <a:r>
              <a:rPr lang="en-US" sz="2000" kern="0" dirty="0">
                <a:solidFill>
                  <a:schemeClr val="tx1"/>
                </a:solidFill>
                <a:latin typeface="Calibri" charset="0"/>
              </a:rPr>
              <a:t>Zack Weinberg (15-213)</a:t>
            </a:r>
            <a:endParaRPr lang="en-US" sz="2000" kern="0" dirty="0">
              <a:solidFill>
                <a:schemeClr val="tx1"/>
              </a:solidFill>
              <a:latin typeface="Calibri" charset="0"/>
            </a:endParaRPr>
          </a:p>
          <a:p>
            <a:pPr lvl="0" algn="l">
              <a:spcBef>
                <a:spcPct val="20000"/>
              </a:spcBef>
              <a:buClr>
                <a:srgbClr val="990000"/>
              </a:buClr>
              <a:buSzPct val="60000"/>
              <a:defRPr/>
            </a:pPr>
            <a:endParaRPr kumimoji="0" lang="en-US" sz="2000" b="0" i="0" u="none" strike="noStrike" kern="0" cap="none" spc="0" normalizeH="0" baseline="0" noProof="0" dirty="0">
              <a:ln>
                <a:noFill/>
              </a:ln>
              <a:solidFill>
                <a:schemeClr val="tx1"/>
              </a:solidFill>
              <a:effectLst/>
              <a:uLnTx/>
              <a:uFillTx/>
              <a:latin typeface="Calibri" charset="0"/>
              <a:ea typeface="+mn-ea"/>
              <a:cs typeface="+mn-cs"/>
            </a:endParaRPr>
          </a:p>
        </p:txBody>
      </p:sp>
      <p:pic>
        <p:nvPicPr>
          <p:cNvPr id="2" name="Picture 1"/>
          <p:cNvPicPr>
            <a:picLocks noChangeAspect="true"/>
          </p:cNvPicPr>
          <p:nvPr/>
        </p:nvPicPr>
        <p:blipFill>
          <a:blip r:embed="rId1"/>
          <a:stretch>
            <a:fillRect/>
          </a:stretch>
        </p:blipFill>
        <p:spPr>
          <a:xfrm>
            <a:off x="1066800" y="3200400"/>
            <a:ext cx="2514600" cy="250707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autoUpdateAnimBg="fals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true"/>
          </p:cNvSpPr>
          <p:nvPr>
            <p:ph type="ctrTitle"/>
          </p:nvPr>
        </p:nvSpPr>
        <p:spPr/>
        <p:txBody>
          <a:bodyPr/>
          <a:lstStyle/>
          <a:p>
            <a:pPr algn="ctr"/>
            <a:r>
              <a:rPr lang="en-US" sz="7200" dirty="0"/>
              <a:t>Academic Integrity</a:t>
            </a:r>
            <a:endParaRPr lang="en-US" sz="7200" dirty="0"/>
          </a:p>
        </p:txBody>
      </p:sp>
      <p:sp>
        <p:nvSpPr>
          <p:cNvPr id="5" name="Text Placeholder 4"/>
          <p:cNvSpPr>
            <a:spLocks noGrp="true"/>
          </p:cNvSpPr>
          <p:nvPr>
            <p:ph type="subTitle" idx="1"/>
          </p:nvPr>
        </p:nvSpPr>
        <p:spPr/>
        <p:txBody>
          <a:bodyPr/>
          <a:lstStyle/>
          <a:p>
            <a:pPr algn="l"/>
            <a:r>
              <a:rPr lang="en-US" sz="3200" b="1" dirty="0">
                <a:solidFill>
                  <a:srgbClr val="FF0000"/>
                </a:solidFill>
              </a:rPr>
              <a:t>Please pay close attention, especially if this is your first semester at CMU</a:t>
            </a:r>
            <a:endParaRPr lang="en-US" sz="3200" b="1" dirty="0">
              <a:solidFill>
                <a:srgbClr val="FF0000"/>
              </a:solidFill>
            </a:endParaRPr>
          </a:p>
          <a:p>
            <a:pPr algn="l"/>
            <a:endParaRPr lang="en-US" sz="3200"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true" noChangeArrowheads="true"/>
          </p:cNvSpPr>
          <p:nvPr>
            <p:ph type="title"/>
          </p:nvPr>
        </p:nvSpPr>
        <p:spPr/>
        <p:txBody>
          <a:bodyPr/>
          <a:lstStyle/>
          <a:p>
            <a:r>
              <a:rPr lang="en-US" dirty="0" smtClean="0"/>
              <a:t>Cheating/Plagiarism: Description</a:t>
            </a:r>
            <a:endParaRPr lang="en-US" dirty="0"/>
          </a:p>
        </p:txBody>
      </p:sp>
      <p:sp>
        <p:nvSpPr>
          <p:cNvPr id="39940" name="Rectangle 4"/>
          <p:cNvSpPr>
            <a:spLocks noGrp="true" noChangeArrowheads="true"/>
          </p:cNvSpPr>
          <p:nvPr>
            <p:ph type="body" idx="1"/>
          </p:nvPr>
        </p:nvSpPr>
        <p:spPr>
          <a:xfrm>
            <a:off x="381000" y="1219200"/>
            <a:ext cx="8382000" cy="5410200"/>
          </a:xfrm>
        </p:spPr>
        <p:txBody>
          <a:bodyPr>
            <a:normAutofit/>
          </a:bodyPr>
          <a:lstStyle/>
          <a:p>
            <a:r>
              <a:rPr lang="en-US" dirty="0" smtClean="0"/>
              <a:t>Unauthorized use of information</a:t>
            </a:r>
            <a:endParaRPr lang="en-US" dirty="0" smtClean="0"/>
          </a:p>
          <a:p>
            <a:pPr lvl="1"/>
            <a:r>
              <a:rPr lang="en-US" b="1" dirty="0" smtClean="0"/>
              <a:t>Borrowing code: </a:t>
            </a:r>
            <a:r>
              <a:rPr lang="en-US" dirty="0" smtClean="0"/>
              <a:t>by copying, retyping, </a:t>
            </a:r>
            <a:r>
              <a:rPr lang="en-US" b="1" i="1" dirty="0" smtClean="0"/>
              <a:t>looking at</a:t>
            </a:r>
            <a:r>
              <a:rPr lang="en-US" dirty="0" smtClean="0"/>
              <a:t> a file</a:t>
            </a:r>
            <a:endParaRPr lang="en-US" dirty="0" smtClean="0"/>
          </a:p>
          <a:p>
            <a:pPr lvl="1"/>
            <a:r>
              <a:rPr lang="en-US" b="1" dirty="0" smtClean="0"/>
              <a:t>Describing: </a:t>
            </a:r>
            <a:r>
              <a:rPr lang="en-US" dirty="0" smtClean="0"/>
              <a:t>verbal description of code from one person to another</a:t>
            </a:r>
            <a:endParaRPr lang="en-US" dirty="0" smtClean="0"/>
          </a:p>
          <a:p>
            <a:pPr lvl="2"/>
            <a:r>
              <a:rPr lang="en-US" b="1" i="1" dirty="0" smtClean="0">
                <a:solidFill>
                  <a:srgbClr val="C00000"/>
                </a:solidFill>
              </a:rPr>
              <a:t>Even if you just describe/discuss how to put together CS:APP code snippets to solve the problem</a:t>
            </a:r>
            <a:endParaRPr lang="en-US" b="1" i="1" dirty="0" smtClean="0">
              <a:solidFill>
                <a:srgbClr val="C00000"/>
              </a:solidFill>
            </a:endParaRPr>
          </a:p>
          <a:p>
            <a:pPr lvl="1"/>
            <a:r>
              <a:rPr lang="en-US" b="1" dirty="0" smtClean="0"/>
              <a:t>Searching the Web </a:t>
            </a:r>
            <a:r>
              <a:rPr lang="en-US" dirty="0" smtClean="0"/>
              <a:t>for solutions, discussions, tutorials, blogs, other universities’ 213 instances,…  in English or any other language</a:t>
            </a:r>
            <a:endParaRPr lang="en-US" dirty="0" smtClean="0"/>
          </a:p>
          <a:p>
            <a:pPr lvl="1"/>
            <a:r>
              <a:rPr lang="en-US" b="1" dirty="0" smtClean="0"/>
              <a:t>Copying code </a:t>
            </a:r>
            <a:r>
              <a:rPr lang="en-US" dirty="0" smtClean="0"/>
              <a:t>from a previous course or online solution</a:t>
            </a:r>
            <a:endParaRPr lang="en-US" dirty="0" smtClean="0"/>
          </a:p>
          <a:p>
            <a:pPr lvl="1"/>
            <a:r>
              <a:rPr lang="en-US" b="1" dirty="0" smtClean="0"/>
              <a:t>Reusing </a:t>
            </a:r>
            <a:r>
              <a:rPr lang="en-US" b="1" i="1" dirty="0" smtClean="0"/>
              <a:t>your</a:t>
            </a:r>
            <a:r>
              <a:rPr lang="en-US" b="1" dirty="0" smtClean="0"/>
              <a:t> code </a:t>
            </a:r>
            <a:r>
              <a:rPr lang="en-US" dirty="0" smtClean="0"/>
              <a:t>from a previous semester (here or elsewhere)</a:t>
            </a:r>
            <a:endParaRPr lang="en-US" dirty="0" smtClean="0"/>
          </a:p>
          <a:p>
            <a:pPr lvl="2"/>
            <a:r>
              <a:rPr lang="en-US" b="1" i="1" dirty="0" smtClean="0">
                <a:solidFill>
                  <a:srgbClr val="C00000"/>
                </a:solidFill>
              </a:rPr>
              <a:t>If you take the course this semester, all work has to be done this semester </a:t>
            </a:r>
            <a:r>
              <a:rPr lang="en-US" b="1" i="1" dirty="0" smtClean="0"/>
              <a:t>(unless you have special permission from the instructors)</a:t>
            </a:r>
            <a:endParaRPr lang="en-US" b="1" i="1" dirty="0" smtClean="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true" noChangeArrowheads="true"/>
          </p:cNvSpPr>
          <p:nvPr>
            <p:ph type="title"/>
          </p:nvPr>
        </p:nvSpPr>
        <p:spPr/>
        <p:txBody>
          <a:bodyPr/>
          <a:lstStyle/>
          <a:p>
            <a:r>
              <a:rPr lang="en-US" dirty="0"/>
              <a:t>Cheating/Plagiarism: Description (cont.)</a:t>
            </a:r>
            <a:endParaRPr lang="en-US" dirty="0"/>
          </a:p>
        </p:txBody>
      </p:sp>
      <p:sp>
        <p:nvSpPr>
          <p:cNvPr id="39940" name="Rectangle 4"/>
          <p:cNvSpPr>
            <a:spLocks noGrp="true" noChangeArrowheads="true"/>
          </p:cNvSpPr>
          <p:nvPr>
            <p:ph type="body" idx="1"/>
          </p:nvPr>
        </p:nvSpPr>
        <p:spPr>
          <a:xfrm>
            <a:off x="381000" y="1219200"/>
            <a:ext cx="8382000" cy="5410200"/>
          </a:xfrm>
        </p:spPr>
        <p:txBody>
          <a:bodyPr>
            <a:normAutofit/>
          </a:bodyPr>
          <a:lstStyle/>
          <a:p>
            <a:r>
              <a:rPr lang="en-US" dirty="0"/>
              <a:t>Unauthorized supplying of information</a:t>
            </a:r>
            <a:endParaRPr lang="en-US" dirty="0"/>
          </a:p>
          <a:p>
            <a:pPr lvl="1"/>
            <a:r>
              <a:rPr lang="en-US" dirty="0"/>
              <a:t>Providing copy: Giving a copy of a file to someone</a:t>
            </a:r>
            <a:endParaRPr lang="en-US" dirty="0"/>
          </a:p>
          <a:p>
            <a:pPr lvl="1"/>
            <a:r>
              <a:rPr lang="en-US" dirty="0"/>
              <a:t>Providing access:</a:t>
            </a:r>
            <a:endParaRPr lang="en-US" dirty="0"/>
          </a:p>
          <a:p>
            <a:pPr lvl="2"/>
            <a:r>
              <a:rPr lang="en-US" dirty="0"/>
              <a:t>Putting material in unprotected directory</a:t>
            </a:r>
            <a:endParaRPr lang="en-US" dirty="0"/>
          </a:p>
          <a:p>
            <a:pPr lvl="2"/>
            <a:r>
              <a:rPr lang="en-US" dirty="0"/>
              <a:t>Putting material in unprotected code repository (e.g., </a:t>
            </a:r>
            <a:r>
              <a:rPr lang="en-US" dirty="0" err="1"/>
              <a:t>Github</a:t>
            </a:r>
            <a:r>
              <a:rPr lang="en-US" dirty="0"/>
              <a:t>)</a:t>
            </a:r>
            <a:endParaRPr lang="en-US" dirty="0"/>
          </a:p>
          <a:p>
            <a:pPr lvl="3"/>
            <a:r>
              <a:rPr lang="en-US" dirty="0"/>
              <a:t>Or, letting protections expire</a:t>
            </a:r>
            <a:endParaRPr lang="en-US" dirty="0"/>
          </a:p>
          <a:p>
            <a:pPr lvl="1"/>
            <a:r>
              <a:rPr lang="en-US" dirty="0"/>
              <a:t>Applies to this term and the future</a:t>
            </a:r>
            <a:endParaRPr lang="en-US" dirty="0"/>
          </a:p>
          <a:p>
            <a:pPr lvl="2"/>
            <a:r>
              <a:rPr lang="en-US" dirty="0"/>
              <a:t>There is </a:t>
            </a:r>
            <a:r>
              <a:rPr lang="en-US" dirty="0">
                <a:solidFill>
                  <a:srgbClr val="FF0000"/>
                </a:solidFill>
              </a:rPr>
              <a:t>no statute of limitations </a:t>
            </a:r>
            <a:r>
              <a:rPr lang="en-US" dirty="0"/>
              <a:t>for academic integrity violations</a:t>
            </a:r>
            <a:endParaRPr lang="en-US" dirty="0"/>
          </a:p>
          <a:p>
            <a:r>
              <a:rPr lang="en-US" dirty="0"/>
              <a:t>Collaborations beyond high-level, strategic advice</a:t>
            </a:r>
            <a:endParaRPr lang="en-US" dirty="0"/>
          </a:p>
          <a:p>
            <a:pPr lvl="1"/>
            <a:r>
              <a:rPr lang="en-US" dirty="0"/>
              <a:t>Anything more than block diagram or a few words</a:t>
            </a:r>
            <a:endParaRPr lang="en-US" dirty="0"/>
          </a:p>
          <a:p>
            <a:pPr lvl="1"/>
            <a:r>
              <a:rPr lang="en-US" dirty="0"/>
              <a:t>Code / pseudo-code is NOT high level</a:t>
            </a:r>
            <a:endParaRPr lang="en-US" dirty="0"/>
          </a:p>
          <a:p>
            <a:pPr lvl="1"/>
            <a:r>
              <a:rPr lang="en-US" dirty="0"/>
              <a:t>Coaching, arranging blocks of allowed code is NOT high level</a:t>
            </a:r>
            <a:endParaRPr lang="en-US" dirty="0"/>
          </a:p>
          <a:p>
            <a:pPr lvl="1"/>
            <a:r>
              <a:rPr lang="en-US" dirty="0"/>
              <a:t>Code-level debugging is NOT high level</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true" noChangeArrowheads="true"/>
          </p:cNvSpPr>
          <p:nvPr>
            <p:ph type="title"/>
          </p:nvPr>
        </p:nvSpPr>
        <p:spPr/>
        <p:txBody>
          <a:bodyPr/>
          <a:lstStyle/>
          <a:p>
            <a:r>
              <a:rPr lang="en-US" dirty="0"/>
              <a:t>Cheating/Plagiarism: Description</a:t>
            </a:r>
            <a:endParaRPr lang="en-US" dirty="0"/>
          </a:p>
        </p:txBody>
      </p:sp>
      <p:sp>
        <p:nvSpPr>
          <p:cNvPr id="39940" name="Rectangle 4"/>
          <p:cNvSpPr>
            <a:spLocks noGrp="true" noChangeArrowheads="true"/>
          </p:cNvSpPr>
          <p:nvPr>
            <p:ph type="body" idx="1"/>
          </p:nvPr>
        </p:nvSpPr>
        <p:spPr>
          <a:xfrm>
            <a:off x="381000" y="1219200"/>
            <a:ext cx="8382000" cy="5410200"/>
          </a:xfrm>
        </p:spPr>
        <p:txBody>
          <a:bodyPr>
            <a:normAutofit/>
          </a:bodyPr>
          <a:lstStyle/>
          <a:p>
            <a:r>
              <a:rPr lang="en-US" dirty="0" smtClean="0"/>
              <a:t>Attribution </a:t>
            </a:r>
            <a:r>
              <a:rPr lang="en-US" dirty="0"/>
              <a:t>Requirements</a:t>
            </a:r>
            <a:endParaRPr lang="en-US" dirty="0"/>
          </a:p>
          <a:p>
            <a:pPr lvl="1"/>
            <a:r>
              <a:rPr lang="en-US" dirty="0"/>
              <a:t>Starter code: No</a:t>
            </a:r>
            <a:endParaRPr lang="en-US" dirty="0"/>
          </a:p>
          <a:p>
            <a:pPr lvl="1"/>
            <a:r>
              <a:rPr lang="en-US" dirty="0"/>
              <a:t>Other allowed code (course, CS:APP): Yes</a:t>
            </a:r>
            <a:endParaRPr lang="en-US" dirty="0"/>
          </a:p>
          <a:p>
            <a:pPr lvl="1"/>
            <a:r>
              <a:rPr lang="en-US" dirty="0">
                <a:solidFill>
                  <a:srgbClr val="FF0000"/>
                </a:solidFill>
              </a:rPr>
              <a:t>Indicate source, </a:t>
            </a:r>
            <a:r>
              <a:rPr lang="en-US" dirty="0" smtClean="0">
                <a:solidFill>
                  <a:srgbClr val="FF0000"/>
                </a:solidFill>
              </a:rPr>
              <a:t>beginning, </a:t>
            </a:r>
            <a:r>
              <a:rPr lang="en-US" dirty="0">
                <a:solidFill>
                  <a:srgbClr val="FF0000"/>
                </a:solidFill>
              </a:rPr>
              <a:t>and </a:t>
            </a:r>
            <a:r>
              <a:rPr lang="en-US" dirty="0" smtClean="0">
                <a:solidFill>
                  <a:srgbClr val="FF0000"/>
                </a:solidFill>
              </a:rPr>
              <a:t>end</a:t>
            </a:r>
            <a:endParaRPr lang="en-US" dirty="0" smtClean="0">
              <a:solidFill>
                <a:srgbClr val="FF0000"/>
              </a:solidFill>
            </a:endParaRPr>
          </a:p>
          <a:p>
            <a:pPr lvl="1"/>
            <a:endParaRPr lang="en-US" dirty="0" smtClean="0"/>
          </a:p>
          <a:p>
            <a:r>
              <a:rPr lang="en-US" dirty="0"/>
              <a:t>See the course syllabus for details.</a:t>
            </a:r>
            <a:endParaRPr lang="en-US" dirty="0"/>
          </a:p>
          <a:p>
            <a:pPr lvl="1"/>
            <a:r>
              <a:rPr lang="en-US" dirty="0"/>
              <a:t>Ignorance is not an excuse</a:t>
            </a:r>
            <a:endParaRPr lang="en-US" dirty="0"/>
          </a:p>
          <a:p>
            <a:pPr lvl="1"/>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true" noChangeArrowheads="true"/>
          </p:cNvSpPr>
          <p:nvPr>
            <p:ph type="title"/>
          </p:nvPr>
        </p:nvSpPr>
        <p:spPr/>
        <p:txBody>
          <a:bodyPr/>
          <a:lstStyle/>
          <a:p>
            <a:r>
              <a:rPr lang="en-US" dirty="0"/>
              <a:t>Cheating/Plagiarism: Description</a:t>
            </a:r>
            <a:endParaRPr lang="en-US" dirty="0"/>
          </a:p>
        </p:txBody>
      </p:sp>
      <p:sp>
        <p:nvSpPr>
          <p:cNvPr id="39940" name="Rectangle 4"/>
          <p:cNvSpPr>
            <a:spLocks noGrp="true" noChangeArrowheads="true"/>
          </p:cNvSpPr>
          <p:nvPr>
            <p:ph type="body" idx="1"/>
          </p:nvPr>
        </p:nvSpPr>
        <p:spPr>
          <a:xfrm>
            <a:off x="381000" y="1219200"/>
            <a:ext cx="8382000" cy="5410200"/>
          </a:xfrm>
        </p:spPr>
        <p:txBody>
          <a:bodyPr>
            <a:normAutofit/>
          </a:bodyPr>
          <a:lstStyle/>
          <a:p>
            <a:r>
              <a:rPr lang="en-US" dirty="0"/>
              <a:t>What is NOT cheating?</a:t>
            </a:r>
            <a:endParaRPr lang="en-US" dirty="0"/>
          </a:p>
          <a:p>
            <a:pPr lvl="1"/>
            <a:r>
              <a:rPr lang="en-US" dirty="0"/>
              <a:t>Explaining how to use systems or tools</a:t>
            </a:r>
            <a:endParaRPr lang="en-US" dirty="0"/>
          </a:p>
          <a:p>
            <a:pPr lvl="1"/>
            <a:r>
              <a:rPr lang="en-US" dirty="0"/>
              <a:t>Helping others with </a:t>
            </a:r>
            <a:r>
              <a:rPr lang="en-US" i="1" dirty="0"/>
              <a:t>high-level </a:t>
            </a:r>
            <a:r>
              <a:rPr lang="en-US" dirty="0"/>
              <a:t>design </a:t>
            </a:r>
            <a:r>
              <a:rPr lang="en-US" dirty="0" smtClean="0"/>
              <a:t>issues</a:t>
            </a:r>
            <a:br>
              <a:rPr lang="en-US" dirty="0" smtClean="0"/>
            </a:br>
            <a:r>
              <a:rPr lang="en-US" i="1" dirty="0" smtClean="0"/>
              <a:t>High means VERY high</a:t>
            </a:r>
            <a:endParaRPr lang="en-US" i="1" dirty="0"/>
          </a:p>
          <a:p>
            <a:pPr lvl="1"/>
            <a:r>
              <a:rPr lang="en-US" dirty="0"/>
              <a:t>Using code supplied by us</a:t>
            </a:r>
            <a:endParaRPr lang="en-US" dirty="0"/>
          </a:p>
          <a:p>
            <a:pPr lvl="1"/>
            <a:r>
              <a:rPr lang="en-US" dirty="0"/>
              <a:t>Using code from the CS:APP web site</a:t>
            </a:r>
            <a:endParaRPr lang="en-US" dirty="0"/>
          </a:p>
          <a:p>
            <a:pPr lvl="1"/>
            <a:r>
              <a:rPr lang="en-US" dirty="0"/>
              <a:t>Using books from the library, Unix </a:t>
            </a:r>
            <a:r>
              <a:rPr lang="en-US" dirty="0" err="1"/>
              <a:t>manpages</a:t>
            </a:r>
            <a:r>
              <a:rPr lang="en-US" dirty="0"/>
              <a:t>, other published material</a:t>
            </a:r>
            <a:endParaRPr lang="en-US" dirty="0"/>
          </a:p>
          <a:p>
            <a:pPr lvl="2"/>
            <a:r>
              <a:rPr lang="en-US" dirty="0"/>
              <a:t>Except the “Solutions Manual for CS:APP”</a:t>
            </a:r>
            <a:endParaRPr lang="en-US" dirty="0"/>
          </a:p>
          <a:p>
            <a:pPr lvl="1"/>
            <a:r>
              <a:rPr lang="en-US" dirty="0"/>
              <a:t>Using </a:t>
            </a:r>
            <a:r>
              <a:rPr lang="en-US" i="1" dirty="0"/>
              <a:t>general</a:t>
            </a:r>
            <a:r>
              <a:rPr lang="en-US" dirty="0"/>
              <a:t> online references</a:t>
            </a:r>
            <a:endParaRPr lang="en-US" dirty="0"/>
          </a:p>
          <a:p>
            <a:pPr lvl="2"/>
            <a:r>
              <a:rPr lang="en-US" dirty="0"/>
              <a:t>OK: The </a:t>
            </a:r>
            <a:r>
              <a:rPr lang="en-US" dirty="0">
                <a:hlinkClick r:id="rId1"/>
              </a:rPr>
              <a:t>GNU C Library Manual</a:t>
            </a:r>
            <a:r>
              <a:rPr lang="en-US" dirty="0"/>
              <a:t>, </a:t>
            </a:r>
            <a:r>
              <a:rPr lang="en-US" dirty="0">
                <a:hlinkClick r:id="rId2"/>
              </a:rPr>
              <a:t>Beej’s Guide to C</a:t>
            </a:r>
            <a:r>
              <a:rPr lang="en-US" dirty="0"/>
              <a:t>, </a:t>
            </a:r>
            <a:r>
              <a:rPr lang="en-US" dirty="0">
                <a:hlinkClick r:id="rId3"/>
              </a:rPr>
              <a:t>cplusplus.com</a:t>
            </a:r>
            <a:endParaRPr lang="en-US" dirty="0"/>
          </a:p>
          <a:p>
            <a:pPr lvl="2"/>
            <a:r>
              <a:rPr lang="en-US" dirty="0"/>
              <a:t>Not OK: searching for “213 malloc solution”</a:t>
            </a:r>
            <a:endParaRPr lang="en-US" dirty="0"/>
          </a:p>
          <a:p>
            <a:pPr marL="0" indent="0">
              <a:buNone/>
            </a:pPr>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true" noChangeArrowheads="true"/>
          </p:cNvSpPr>
          <p:nvPr>
            <p:ph type="title"/>
          </p:nvPr>
        </p:nvSpPr>
        <p:spPr/>
        <p:txBody>
          <a:bodyPr/>
          <a:lstStyle/>
          <a:p>
            <a:r>
              <a:rPr lang="en-US" dirty="0"/>
              <a:t>Cheating: Consequences</a:t>
            </a:r>
            <a:endParaRPr lang="en-US" dirty="0"/>
          </a:p>
        </p:txBody>
      </p:sp>
      <p:sp>
        <p:nvSpPr>
          <p:cNvPr id="39940" name="Rectangle 4"/>
          <p:cNvSpPr>
            <a:spLocks noGrp="true" noChangeArrowheads="true"/>
          </p:cNvSpPr>
          <p:nvPr>
            <p:ph type="body" idx="1"/>
          </p:nvPr>
        </p:nvSpPr>
        <p:spPr>
          <a:xfrm>
            <a:off x="381000" y="1219200"/>
            <a:ext cx="8382000" cy="5435600"/>
          </a:xfrm>
        </p:spPr>
        <p:txBody>
          <a:bodyPr>
            <a:normAutofit fontScale="92500" lnSpcReduction="20000"/>
          </a:bodyPr>
          <a:lstStyle/>
          <a:p>
            <a:r>
              <a:rPr lang="en-US" sz="1800" dirty="0"/>
              <a:t>Penalty for cheating:</a:t>
            </a:r>
            <a:endParaRPr lang="en-US" sz="1800" dirty="0"/>
          </a:p>
          <a:p>
            <a:pPr lvl="1"/>
            <a:r>
              <a:rPr lang="en-US" sz="1600" dirty="0"/>
              <a:t>Best case: -100% for assignment</a:t>
            </a:r>
            <a:endParaRPr lang="en-US" sz="1600" dirty="0"/>
          </a:p>
          <a:p>
            <a:pPr lvl="2"/>
            <a:r>
              <a:rPr lang="en-US" sz="1800" b="1" i="1" dirty="0">
                <a:solidFill>
                  <a:srgbClr val="C00000"/>
                </a:solidFill>
              </a:rPr>
              <a:t>You would be better off to turn in nothing</a:t>
            </a:r>
            <a:endParaRPr lang="en-US" sz="1800" b="1" i="1" dirty="0">
              <a:solidFill>
                <a:srgbClr val="C00000"/>
              </a:solidFill>
            </a:endParaRPr>
          </a:p>
          <a:p>
            <a:pPr lvl="1"/>
            <a:r>
              <a:rPr lang="en-US" sz="1600" dirty="0"/>
              <a:t>Worst case: Removal from course with failing grade</a:t>
            </a:r>
            <a:endParaRPr lang="en-US" sz="1600" dirty="0"/>
          </a:p>
          <a:p>
            <a:pPr lvl="2"/>
            <a:r>
              <a:rPr lang="en-US" sz="1600" dirty="0"/>
              <a:t>This is the default</a:t>
            </a:r>
            <a:endParaRPr lang="en-US" sz="1600" dirty="0"/>
          </a:p>
          <a:p>
            <a:pPr lvl="1"/>
            <a:r>
              <a:rPr lang="en-US" sz="1600" dirty="0"/>
              <a:t>Permanent mark on your record</a:t>
            </a:r>
            <a:endParaRPr lang="en-US" sz="1600" dirty="0"/>
          </a:p>
          <a:p>
            <a:pPr lvl="1"/>
            <a:r>
              <a:rPr lang="en-US" sz="1600" dirty="0"/>
              <a:t>Loss of respect by you, the instructors and your colleagues</a:t>
            </a:r>
            <a:endParaRPr lang="en-US" sz="1600" dirty="0"/>
          </a:p>
          <a:p>
            <a:pPr lvl="1"/>
            <a:r>
              <a:rPr lang="en-US" sz="1800" b="1" i="1" dirty="0">
                <a:solidFill>
                  <a:srgbClr val="C00000"/>
                </a:solidFill>
              </a:rPr>
              <a:t>If you do cheat – come clean asap!</a:t>
            </a:r>
            <a:endParaRPr lang="en-US" sz="1800" b="1" i="1" dirty="0">
              <a:solidFill>
                <a:srgbClr val="C00000"/>
              </a:solidFill>
            </a:endParaRPr>
          </a:p>
          <a:p>
            <a:endParaRPr lang="en-US" sz="1800" dirty="0"/>
          </a:p>
          <a:p>
            <a:r>
              <a:rPr lang="en-US" sz="1800" dirty="0"/>
              <a:t>Detection of cheating:</a:t>
            </a:r>
            <a:endParaRPr lang="en-US" sz="1800" dirty="0"/>
          </a:p>
          <a:p>
            <a:pPr lvl="1"/>
            <a:r>
              <a:rPr lang="en-US" sz="1600" dirty="0"/>
              <a:t>We have sophisticated tools for detecting code plagiarism</a:t>
            </a:r>
            <a:endParaRPr lang="en-US" sz="1600" dirty="0"/>
          </a:p>
          <a:p>
            <a:pPr lvl="1"/>
            <a:r>
              <a:rPr lang="en-US" sz="1600" dirty="0"/>
              <a:t>In Fall 2015, 20 students were caught cheating and failed the course. </a:t>
            </a:r>
            <a:endParaRPr lang="en-US" sz="1600" dirty="0"/>
          </a:p>
          <a:p>
            <a:pPr lvl="2"/>
            <a:r>
              <a:rPr lang="en-US" sz="1600" dirty="0"/>
              <a:t>Some were </a:t>
            </a:r>
            <a:r>
              <a:rPr lang="en-US" sz="1600" b="1" dirty="0"/>
              <a:t>expelled</a:t>
            </a:r>
            <a:r>
              <a:rPr lang="en-US" sz="1600" dirty="0"/>
              <a:t> from the University</a:t>
            </a:r>
            <a:endParaRPr lang="en-US" sz="1600" dirty="0"/>
          </a:p>
          <a:p>
            <a:pPr lvl="1"/>
            <a:r>
              <a:rPr lang="en-US" sz="1600" dirty="0"/>
              <a:t>In January 2016, 11 students were penalized for cheating violations that occurred as far back as Spring 2014.</a:t>
            </a:r>
            <a:endParaRPr lang="en-US" sz="1600" dirty="0"/>
          </a:p>
          <a:p>
            <a:pPr lvl="1"/>
            <a:r>
              <a:rPr lang="en-US" sz="1600" dirty="0"/>
              <a:t>In May 2019, we gave an AIV to a student who took the course in Fall 2018 for unauthorized coaching of a Spring 2019 student.  His grade was changed retroactively.</a:t>
            </a:r>
            <a:endParaRPr lang="en-US" sz="1600" dirty="0"/>
          </a:p>
          <a:p>
            <a:pPr lvl="1"/>
            <a:endParaRPr lang="en-US" sz="1600" dirty="0"/>
          </a:p>
          <a:p>
            <a:r>
              <a:rPr lang="en-US" sz="1800" dirty="0"/>
              <a:t>Don</a:t>
            </a:r>
            <a:r>
              <a:rPr lang="fr-FR" sz="1800" dirty="0"/>
              <a:t>’</a:t>
            </a:r>
            <a:r>
              <a:rPr lang="en-US" sz="1800" dirty="0"/>
              <a:t>t do it!</a:t>
            </a:r>
            <a:endParaRPr lang="en-US" sz="1800" dirty="0"/>
          </a:p>
          <a:p>
            <a:pPr lvl="1"/>
            <a:r>
              <a:rPr lang="en-US" sz="1600" dirty="0"/>
              <a:t>Manage your time carefully</a:t>
            </a:r>
            <a:endParaRPr lang="en-US" sz="1600" dirty="0"/>
          </a:p>
          <a:p>
            <a:pPr lvl="1"/>
            <a:r>
              <a:rPr lang="en-US" sz="1600" dirty="0"/>
              <a:t>Ask the staff for help when you get stuck</a:t>
            </a:r>
            <a:endParaRPr lang="en-US" sz="1600"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Cheating Notes</a:t>
            </a:r>
            <a:endParaRPr lang="en-US" dirty="0"/>
          </a:p>
        </p:txBody>
      </p:sp>
      <p:sp>
        <p:nvSpPr>
          <p:cNvPr id="3" name="Content Placeholder 2"/>
          <p:cNvSpPr>
            <a:spLocks noGrp="true"/>
          </p:cNvSpPr>
          <p:nvPr>
            <p:ph idx="1"/>
          </p:nvPr>
        </p:nvSpPr>
        <p:spPr/>
        <p:txBody>
          <a:bodyPr/>
          <a:lstStyle/>
          <a:p>
            <a:r>
              <a:rPr lang="en-US" dirty="0"/>
              <a:t>We have written over 100 letters for cheating cases</a:t>
            </a:r>
            <a:endParaRPr lang="en-US" dirty="0"/>
          </a:p>
          <a:p>
            <a:pPr lvl="1"/>
            <a:r>
              <a:rPr lang="en-US" dirty="0"/>
              <a:t>Don’t add to this total</a:t>
            </a:r>
            <a:endParaRPr lang="en-US" dirty="0"/>
          </a:p>
          <a:p>
            <a:pPr lvl="1"/>
            <a:r>
              <a:rPr lang="en-US" dirty="0"/>
              <a:t>Some have been for years earlier</a:t>
            </a:r>
            <a:endParaRPr lang="en-US" dirty="0"/>
          </a:p>
          <a:p>
            <a:pPr lvl="1"/>
            <a:endParaRPr lang="en-US" dirty="0"/>
          </a:p>
          <a:p>
            <a:r>
              <a:rPr lang="en-US" dirty="0"/>
              <a:t>Your work is sophisticated enough that there are many different solutions</a:t>
            </a:r>
            <a:endParaRPr lang="en-US" dirty="0"/>
          </a:p>
          <a:p>
            <a:pPr lvl="1"/>
            <a:r>
              <a:rPr lang="en-US" dirty="0"/>
              <a:t>Things that look the same are very suspicious</a:t>
            </a:r>
            <a:endParaRPr lang="en-US" dirty="0"/>
          </a:p>
          <a:p>
            <a:pPr lvl="1"/>
            <a:r>
              <a:rPr lang="en-US" dirty="0"/>
              <a:t>If you do your own work and commit regularly, your work is unique</a:t>
            </a:r>
            <a:endParaRPr lang="en-US" dirty="0"/>
          </a:p>
          <a:p>
            <a:pPr lvl="1"/>
            <a:endParaRPr lang="en-US" dirty="0"/>
          </a:p>
          <a:p>
            <a:r>
              <a:rPr lang="en-US" dirty="0"/>
              <a:t>We use PhD-level research to detect similarities</a:t>
            </a:r>
            <a:endParaRPr lang="en-US" dirty="0"/>
          </a:p>
          <a:p>
            <a:pPr lvl="1"/>
            <a:r>
              <a:rPr lang="en-US" dirty="0"/>
              <a:t>Inputs include: multiple tools, online searches, past semester submissions</a:t>
            </a:r>
            <a:endParaRPr lang="en-US" dirty="0"/>
          </a:p>
          <a:p>
            <a:pPr lvl="1"/>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Some Concrete Examples:</a:t>
            </a:r>
            <a:endParaRPr lang="en-US" dirty="0"/>
          </a:p>
        </p:txBody>
      </p:sp>
      <p:sp>
        <p:nvSpPr>
          <p:cNvPr id="3" name="Content Placeholder 2"/>
          <p:cNvSpPr>
            <a:spLocks noGrp="true"/>
          </p:cNvSpPr>
          <p:nvPr>
            <p:ph idx="1"/>
          </p:nvPr>
        </p:nvSpPr>
        <p:spPr>
          <a:xfrm>
            <a:off x="381000" y="1066800"/>
            <a:ext cx="8382000" cy="5435600"/>
          </a:xfrm>
        </p:spPr>
        <p:txBody>
          <a:bodyPr/>
          <a:lstStyle/>
          <a:p>
            <a:r>
              <a:rPr lang="en-US" dirty="0"/>
              <a:t>This is Cheating:</a:t>
            </a:r>
            <a:endParaRPr lang="en-US" dirty="0"/>
          </a:p>
          <a:p>
            <a:pPr lvl="1"/>
            <a:r>
              <a:rPr lang="en-US" dirty="0"/>
              <a:t>Searching the internet with the phrase 15-213, 15213, 213, 18213, </a:t>
            </a:r>
            <a:r>
              <a:rPr lang="en-US" dirty="0" smtClean="0"/>
              <a:t>513, </a:t>
            </a:r>
            <a:r>
              <a:rPr lang="en-US" dirty="0" err="1" smtClean="0"/>
              <a:t>malloclab</a:t>
            </a:r>
            <a:r>
              <a:rPr lang="en-US" dirty="0"/>
              <a:t>, </a:t>
            </a:r>
            <a:r>
              <a:rPr lang="en-US" b="1" dirty="0"/>
              <a:t>etc.</a:t>
            </a:r>
            <a:endParaRPr lang="en-US" b="1" dirty="0"/>
          </a:p>
          <a:p>
            <a:pPr lvl="2"/>
            <a:r>
              <a:rPr lang="en-US" dirty="0"/>
              <a:t>That’s right, just entering it in a search engine</a:t>
            </a:r>
            <a:endParaRPr lang="en-US" dirty="0"/>
          </a:p>
          <a:p>
            <a:pPr lvl="1"/>
            <a:r>
              <a:rPr lang="en-US" dirty="0"/>
              <a:t>Looking at someone’s code on the computer next to yours</a:t>
            </a:r>
            <a:endParaRPr lang="en-US" dirty="0"/>
          </a:p>
          <a:p>
            <a:pPr lvl="1"/>
            <a:r>
              <a:rPr lang="en-US" dirty="0"/>
              <a:t>Giving your code to someone else, now or in the future</a:t>
            </a:r>
            <a:endParaRPr lang="en-US" dirty="0"/>
          </a:p>
          <a:p>
            <a:pPr lvl="1"/>
            <a:r>
              <a:rPr lang="en-US" dirty="0"/>
              <a:t>Posting your code in a publicly accessible place on the Internet, now or in the future</a:t>
            </a:r>
            <a:endParaRPr lang="en-US" dirty="0"/>
          </a:p>
          <a:p>
            <a:pPr lvl="1"/>
            <a:r>
              <a:rPr lang="en-US" dirty="0"/>
              <a:t>Hacking the course infrastructure</a:t>
            </a:r>
            <a:endParaRPr lang="en-US" dirty="0"/>
          </a:p>
          <a:p>
            <a:r>
              <a:rPr lang="en-US" dirty="0"/>
              <a:t>This is OK (and encouraged):</a:t>
            </a:r>
            <a:endParaRPr lang="en-US" dirty="0"/>
          </a:p>
          <a:p>
            <a:pPr lvl="1"/>
            <a:r>
              <a:rPr lang="en-US" dirty="0"/>
              <a:t>Googling a man page for </a:t>
            </a:r>
            <a:r>
              <a:rPr lang="en-US" dirty="0" err="1"/>
              <a:t>fputs</a:t>
            </a:r>
            <a:endParaRPr lang="en-US" dirty="0"/>
          </a:p>
          <a:p>
            <a:pPr lvl="1"/>
            <a:r>
              <a:rPr lang="en-US" dirty="0"/>
              <a:t>Asking a friend for help with </a:t>
            </a:r>
            <a:r>
              <a:rPr lang="en-US" dirty="0" err="1"/>
              <a:t>gdb</a:t>
            </a:r>
            <a:r>
              <a:rPr lang="en-US" dirty="0"/>
              <a:t> </a:t>
            </a:r>
            <a:endParaRPr lang="en-US" dirty="0"/>
          </a:p>
          <a:p>
            <a:pPr lvl="1"/>
            <a:r>
              <a:rPr lang="en-US" dirty="0"/>
              <a:t>Asking a TA or course instructor for help, showing them your code, …</a:t>
            </a:r>
            <a:endParaRPr lang="en-US" dirty="0"/>
          </a:p>
          <a:p>
            <a:pPr lvl="1"/>
            <a:r>
              <a:rPr lang="en-US" dirty="0"/>
              <a:t>Looking in the textbook for a code example</a:t>
            </a:r>
            <a:endParaRPr lang="en-US" dirty="0"/>
          </a:p>
          <a:p>
            <a:pPr lvl="1"/>
            <a:r>
              <a:rPr lang="en-US" dirty="0"/>
              <a:t>Talking about a (high-level) approach to the lab with a classmate</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How it Feels: Student and Instructor</a:t>
            </a:r>
            <a:endParaRPr lang="en-US" dirty="0"/>
          </a:p>
        </p:txBody>
      </p:sp>
      <p:sp>
        <p:nvSpPr>
          <p:cNvPr id="3" name="Content Placeholder 2"/>
          <p:cNvSpPr>
            <a:spLocks noGrp="true"/>
          </p:cNvSpPr>
          <p:nvPr>
            <p:ph idx="1"/>
          </p:nvPr>
        </p:nvSpPr>
        <p:spPr/>
        <p:txBody>
          <a:bodyPr/>
          <a:lstStyle/>
          <a:p>
            <a:r>
              <a:rPr lang="en-US" sz="2000" dirty="0"/>
              <a:t>Fred is desperate.  He can’t get his code to work and the deadline is drawing near.  In panic and frustration, he searches the web and finds a solution posted by a student at U. Oklahoma on </a:t>
            </a:r>
            <a:r>
              <a:rPr lang="en-US" sz="2000" dirty="0" err="1"/>
              <a:t>Github</a:t>
            </a:r>
            <a:r>
              <a:rPr lang="en-US" sz="2000" dirty="0"/>
              <a:t>.  He carefully strips out the comments and inserts his own.  He changes the names of the variables and functions.  Phew!  Got it done!</a:t>
            </a:r>
            <a:endParaRPr lang="en-US" sz="2000" dirty="0"/>
          </a:p>
          <a:p>
            <a:r>
              <a:rPr lang="en-US" sz="2000" dirty="0"/>
              <a:t>The course staff run checking tools that compare all submitted solutions to the solutions from this and other semesters, along with ones that are on the Web.</a:t>
            </a:r>
            <a:endParaRPr lang="en-US" sz="2000" dirty="0"/>
          </a:p>
          <a:p>
            <a:pPr lvl="1"/>
            <a:r>
              <a:rPr lang="en-US" sz="1800" dirty="0"/>
              <a:t>Remember: We are as good at web searching as you are</a:t>
            </a:r>
            <a:endParaRPr lang="en-US" sz="1800" dirty="0"/>
          </a:p>
          <a:p>
            <a:r>
              <a:rPr lang="en-US" sz="2000" dirty="0"/>
              <a:t>Meanwhile, Fred has had an uneasy feeling: Will I get away with it?  Why does my conscience bother me?</a:t>
            </a:r>
            <a:endParaRPr lang="en-US" sz="2000" dirty="0"/>
          </a:p>
          <a:p>
            <a:r>
              <a:rPr lang="en-US" sz="2000" dirty="0"/>
              <a:t>Fred gets email from an instructor: “Please see me tomorrow at 9:30 am.”</a:t>
            </a:r>
            <a:endParaRPr lang="en-US" sz="2000" dirty="0"/>
          </a:p>
          <a:p>
            <a:pPr lvl="1"/>
            <a:r>
              <a:rPr lang="en-US" dirty="0"/>
              <a:t>Fred does not sleep well that night</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How it Feels: Student and Instructor</a:t>
            </a:r>
            <a:endParaRPr lang="en-US" dirty="0"/>
          </a:p>
        </p:txBody>
      </p:sp>
      <p:sp>
        <p:nvSpPr>
          <p:cNvPr id="3" name="Content Placeholder 2"/>
          <p:cNvSpPr>
            <a:spLocks noGrp="true"/>
          </p:cNvSpPr>
          <p:nvPr>
            <p:ph idx="1"/>
          </p:nvPr>
        </p:nvSpPr>
        <p:spPr>
          <a:xfrm>
            <a:off x="381000" y="1295400"/>
            <a:ext cx="8382000" cy="5435600"/>
          </a:xfrm>
        </p:spPr>
        <p:txBody>
          <a:bodyPr/>
          <a:lstStyle/>
          <a:p>
            <a:r>
              <a:rPr lang="en-US" sz="2000" dirty="0"/>
              <a:t>The instructor feels frustrated.  His job is to help students learn, not to be police.  Every hour he spends looking at code for cheating is time that he cannot spend providing help to students.  But, these cases can’t be overlooked</a:t>
            </a:r>
            <a:endParaRPr lang="en-US" sz="2000" dirty="0"/>
          </a:p>
          <a:p>
            <a:r>
              <a:rPr lang="en-US" sz="2000" dirty="0"/>
              <a:t>At the meeting:</a:t>
            </a:r>
            <a:endParaRPr lang="en-US" sz="2000" dirty="0"/>
          </a:p>
          <a:p>
            <a:pPr lvl="1"/>
            <a:r>
              <a:rPr lang="en-US" sz="1800" dirty="0"/>
              <a:t>Instructor: “Explain why your code looks so much like the code on </a:t>
            </a:r>
            <a:r>
              <a:rPr lang="en-US" sz="1800" dirty="0" err="1"/>
              <a:t>Github</a:t>
            </a:r>
            <a:r>
              <a:rPr lang="en-US" sz="1800" dirty="0"/>
              <a:t>.”</a:t>
            </a:r>
            <a:endParaRPr lang="en-US" sz="1800" dirty="0"/>
          </a:p>
          <a:p>
            <a:pPr lvl="1"/>
            <a:r>
              <a:rPr lang="en-US" sz="1800" dirty="0"/>
              <a:t>Fred: “Gee, I don’t know.  I guess all solutions look pretty much alike.”</a:t>
            </a:r>
            <a:endParaRPr lang="en-US" sz="1800" dirty="0"/>
          </a:p>
          <a:p>
            <a:pPr lvl="1"/>
            <a:r>
              <a:rPr lang="en-US" sz="1800" dirty="0"/>
              <a:t>Instructor: “I don’t believe you.  I am going to file an academic integrity violation.”</a:t>
            </a:r>
            <a:endParaRPr lang="en-US" sz="1800" dirty="0"/>
          </a:p>
          <a:p>
            <a:pPr lvl="2"/>
            <a:r>
              <a:rPr lang="en-US" sz="1800" dirty="0"/>
              <a:t>Fred will have the right to appeal, but the instructor does not need him to admit his guilt in order to penalize him.</a:t>
            </a:r>
            <a:endParaRPr lang="en-US" sz="1800" dirty="0"/>
          </a:p>
          <a:p>
            <a:r>
              <a:rPr lang="en-US" sz="2200" dirty="0"/>
              <a:t>Consequences</a:t>
            </a:r>
            <a:endParaRPr lang="en-US" sz="2200" dirty="0"/>
          </a:p>
          <a:p>
            <a:pPr lvl="1"/>
            <a:r>
              <a:rPr lang="en-US" sz="1800" dirty="0"/>
              <a:t>Fred may (most likely) will be given a failing grade for the course</a:t>
            </a:r>
            <a:endParaRPr lang="en-US" sz="1800" dirty="0"/>
          </a:p>
          <a:p>
            <a:pPr lvl="1"/>
            <a:r>
              <a:rPr lang="en-US" sz="1800" dirty="0"/>
              <a:t>Fred will be reported to the university</a:t>
            </a:r>
            <a:endParaRPr lang="en-US" sz="1800" dirty="0"/>
          </a:p>
          <a:p>
            <a:pPr lvl="1"/>
            <a:r>
              <a:rPr lang="en-US" sz="1800" dirty="0"/>
              <a:t>A second AIV will lead to a disciplinary hearing</a:t>
            </a:r>
            <a:endParaRPr lang="en-US" sz="1800" dirty="0"/>
          </a:p>
          <a:p>
            <a:pPr lvl="1"/>
            <a:r>
              <a:rPr lang="en-US" sz="1800" dirty="0"/>
              <a:t>Fred will go through the rest of his life carrying a burden of shame</a:t>
            </a:r>
            <a:endParaRPr lang="en-US" sz="1800" dirty="0"/>
          </a:p>
          <a:p>
            <a:pPr lvl="1"/>
            <a:r>
              <a:rPr lang="en-US" sz="1800" dirty="0"/>
              <a:t>The instructor will experience a combination of betrayal and distress</a:t>
            </a:r>
            <a:endParaRPr lang="en-US" sz="18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true" noChangeArrowheads="true"/>
          </p:cNvSpPr>
          <p:nvPr>
            <p:ph type="title"/>
          </p:nvPr>
        </p:nvSpPr>
        <p:spPr/>
        <p:txBody>
          <a:bodyPr/>
          <a:lstStyle/>
          <a:p>
            <a:r>
              <a:rPr lang="en-US"/>
              <a:t>Overview</a:t>
            </a:r>
            <a:endParaRPr lang="en-US"/>
          </a:p>
        </p:txBody>
      </p:sp>
      <p:sp>
        <p:nvSpPr>
          <p:cNvPr id="5124" name="Rectangle 4"/>
          <p:cNvSpPr>
            <a:spLocks noGrp="true" noChangeArrowheads="true"/>
          </p:cNvSpPr>
          <p:nvPr>
            <p:ph type="body" idx="1"/>
          </p:nvPr>
        </p:nvSpPr>
        <p:spPr/>
        <p:txBody>
          <a:bodyPr/>
          <a:lstStyle/>
          <a:p>
            <a:r>
              <a:rPr lang="en-US" dirty="0"/>
              <a:t>Introductions</a:t>
            </a:r>
            <a:endParaRPr lang="en-US" dirty="0"/>
          </a:p>
          <a:p>
            <a:r>
              <a:rPr lang="en-US" dirty="0"/>
              <a:t>Big Picture</a:t>
            </a:r>
            <a:endParaRPr lang="en-US" dirty="0"/>
          </a:p>
          <a:p>
            <a:pPr lvl="1"/>
            <a:r>
              <a:rPr lang="en-US" dirty="0"/>
              <a:t>Course theme</a:t>
            </a:r>
            <a:endParaRPr lang="en-US" dirty="0"/>
          </a:p>
          <a:p>
            <a:pPr lvl="1"/>
            <a:r>
              <a:rPr lang="en-US" dirty="0"/>
              <a:t>Five realities</a:t>
            </a:r>
            <a:endParaRPr lang="en-US" dirty="0"/>
          </a:p>
          <a:p>
            <a:pPr lvl="1"/>
            <a:r>
              <a:rPr lang="en-US" dirty="0"/>
              <a:t>How the course fits into the CS/ECE/INI curriculum</a:t>
            </a:r>
            <a:endParaRPr lang="en-US" dirty="0"/>
          </a:p>
          <a:p>
            <a:r>
              <a:rPr lang="en-US" dirty="0"/>
              <a:t>Academic integrity</a:t>
            </a:r>
            <a:endParaRPr lang="en-US" dirty="0"/>
          </a:p>
          <a:p>
            <a:r>
              <a:rPr lang="en-US" dirty="0"/>
              <a:t>Logistics and Policies</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Why It’s a Big Deal</a:t>
            </a:r>
            <a:endParaRPr lang="en-US" dirty="0"/>
          </a:p>
        </p:txBody>
      </p:sp>
      <p:sp>
        <p:nvSpPr>
          <p:cNvPr id="3" name="Content Placeholder 2"/>
          <p:cNvSpPr>
            <a:spLocks noGrp="true"/>
          </p:cNvSpPr>
          <p:nvPr>
            <p:ph idx="1"/>
          </p:nvPr>
        </p:nvSpPr>
        <p:spPr/>
        <p:txBody>
          <a:bodyPr/>
          <a:lstStyle/>
          <a:p>
            <a:r>
              <a:rPr lang="en-US" dirty="0"/>
              <a:t>This material is best learned by doing</a:t>
            </a:r>
            <a:endParaRPr lang="en-US" dirty="0"/>
          </a:p>
          <a:p>
            <a:pPr lvl="1"/>
            <a:r>
              <a:rPr lang="en-US" dirty="0"/>
              <a:t>Even though that can, at times, be difficult and frustrating</a:t>
            </a:r>
            <a:endParaRPr lang="en-US" dirty="0"/>
          </a:p>
          <a:p>
            <a:pPr lvl="1"/>
            <a:r>
              <a:rPr lang="en-US" dirty="0"/>
              <a:t>Starting with a copy of a program and then tweaking it is very different from writing from scratch</a:t>
            </a:r>
            <a:endParaRPr lang="en-US" dirty="0"/>
          </a:p>
          <a:p>
            <a:pPr lvl="2"/>
            <a:r>
              <a:rPr lang="en-US" dirty="0"/>
              <a:t>Planning, designing, organizing a program are important skills</a:t>
            </a:r>
            <a:endParaRPr lang="en-US" dirty="0"/>
          </a:p>
          <a:p>
            <a:r>
              <a:rPr lang="en-US" dirty="0"/>
              <a:t>We are the gateway to other system courses</a:t>
            </a:r>
            <a:endParaRPr lang="en-US" dirty="0"/>
          </a:p>
          <a:p>
            <a:pPr lvl="1"/>
            <a:r>
              <a:rPr lang="en-US" dirty="0"/>
              <a:t>Want to make sure everyone completing the course has mastered the material</a:t>
            </a:r>
            <a:endParaRPr lang="en-US" dirty="0"/>
          </a:p>
          <a:p>
            <a:r>
              <a:rPr lang="en-US" dirty="0"/>
              <a:t>Industry appreciates the value of this course</a:t>
            </a:r>
            <a:endParaRPr lang="en-US" dirty="0"/>
          </a:p>
          <a:p>
            <a:pPr lvl="1"/>
            <a:r>
              <a:rPr lang="en-US" dirty="0"/>
              <a:t>We want to make sure anyone claiming to have taken the course is prepared for the real world</a:t>
            </a:r>
            <a:endParaRPr lang="en-US" dirty="0"/>
          </a:p>
          <a:p>
            <a:r>
              <a:rPr lang="en-US" dirty="0"/>
              <a:t>Working in teams and collaboration is an important skill</a:t>
            </a:r>
            <a:endParaRPr lang="en-US" dirty="0"/>
          </a:p>
          <a:p>
            <a:pPr lvl="1"/>
            <a:r>
              <a:rPr lang="en-US" dirty="0"/>
              <a:t>But only if team members have solid foundations</a:t>
            </a:r>
            <a:endParaRPr lang="en-US" dirty="0"/>
          </a:p>
          <a:p>
            <a:pPr lvl="1"/>
            <a:r>
              <a:rPr lang="en-US" dirty="0"/>
              <a:t>This course is about foundations, not teamwork</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A Scenario: Cheating or Not?</a:t>
            </a:r>
            <a:endParaRPr lang="en-US" dirty="0"/>
          </a:p>
        </p:txBody>
      </p:sp>
      <p:sp>
        <p:nvSpPr>
          <p:cNvPr id="3" name="Content Placeholder 2"/>
          <p:cNvSpPr>
            <a:spLocks noGrp="true"/>
          </p:cNvSpPr>
          <p:nvPr>
            <p:ph idx="1"/>
          </p:nvPr>
        </p:nvSpPr>
        <p:spPr>
          <a:xfrm>
            <a:off x="228600" y="1143000"/>
            <a:ext cx="8686800" cy="5435600"/>
          </a:xfrm>
        </p:spPr>
        <p:txBody>
          <a:bodyPr/>
          <a:lstStyle/>
          <a:p>
            <a:pPr marL="0" indent="0">
              <a:buNone/>
            </a:pPr>
            <a:r>
              <a:rPr lang="en-US" dirty="0"/>
              <a:t>Alice is working on </a:t>
            </a:r>
            <a:r>
              <a:rPr lang="en-US" dirty="0" err="1"/>
              <a:t>malloc</a:t>
            </a:r>
            <a:r>
              <a:rPr lang="en-US" dirty="0"/>
              <a:t> lab and is just plain stuck.  Her code is </a:t>
            </a:r>
            <a:r>
              <a:rPr lang="en-US" dirty="0" err="1"/>
              <a:t>seg</a:t>
            </a:r>
            <a:r>
              <a:rPr lang="en-US" dirty="0"/>
              <a:t> faulting and she doesn't know why.  It is only 2 days until </a:t>
            </a:r>
            <a:r>
              <a:rPr lang="en-US" dirty="0" err="1"/>
              <a:t>malloc</a:t>
            </a:r>
            <a:r>
              <a:rPr lang="en-US" dirty="0"/>
              <a:t> lab is due and she has 3 other assignments due this same week.  She is in the cluster.</a:t>
            </a:r>
            <a:endParaRPr lang="en-US" dirty="0"/>
          </a:p>
          <a:p>
            <a:pPr marL="0" indent="0">
              <a:buNone/>
            </a:pPr>
            <a:r>
              <a:rPr lang="en-US" dirty="0"/>
              <a:t>Bob is sitting next to her.  He is pretty much done.</a:t>
            </a:r>
            <a:endParaRPr lang="en-US" dirty="0"/>
          </a:p>
          <a:p>
            <a:pPr marL="0" indent="0">
              <a:buNone/>
            </a:pPr>
            <a:r>
              <a:rPr lang="en-US" dirty="0"/>
              <a:t>Sitting next to Bob is Charlie.  He is also stuck.</a:t>
            </a:r>
            <a:endParaRPr lang="en-US" dirty="0"/>
          </a:p>
          <a:p>
            <a:r>
              <a:rPr lang="en-US" dirty="0"/>
              <a:t>1. Charlie gets up for a break and Bob makes a printout of his own code and leaves it on Charlie’s chair.</a:t>
            </a:r>
            <a:endParaRPr lang="en-US" dirty="0"/>
          </a:p>
          <a:p>
            <a:pPr lvl="1"/>
            <a:r>
              <a:rPr lang="en-US" dirty="0"/>
              <a:t>Who cheated: Charlie?       Bob?</a:t>
            </a:r>
            <a:endParaRPr lang="en-US" dirty="0"/>
          </a:p>
          <a:p>
            <a:r>
              <a:rPr lang="en-US" dirty="0"/>
              <a:t>2. Charlie finds the copy of Bob’s </a:t>
            </a:r>
            <a:r>
              <a:rPr lang="en-US" dirty="0" err="1"/>
              <a:t>malloc</a:t>
            </a:r>
            <a:r>
              <a:rPr lang="en-US" dirty="0"/>
              <a:t> code, looks it over, and then copies one function, but changes the names of all the variables.</a:t>
            </a:r>
            <a:endParaRPr lang="en-US" dirty="0"/>
          </a:p>
          <a:p>
            <a:pPr lvl="1"/>
            <a:r>
              <a:rPr lang="en-US" dirty="0">
                <a:solidFill>
                  <a:srgbClr val="000000"/>
                </a:solidFill>
              </a:rPr>
              <a:t>Who cheated: Charlie?       Bob?</a:t>
            </a:r>
            <a:endParaRPr lang="en-US" dirty="0">
              <a:solidFill>
                <a:srgbClr val="000000"/>
              </a:solidFill>
            </a:endParaRPr>
          </a:p>
          <a:p>
            <a:endParaRPr lang="en-US" dirty="0"/>
          </a:p>
          <a:p>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Another Scenario</a:t>
            </a:r>
            <a:endParaRPr lang="en-US" dirty="0"/>
          </a:p>
        </p:txBody>
      </p:sp>
      <p:sp>
        <p:nvSpPr>
          <p:cNvPr id="3" name="Content Placeholder 2"/>
          <p:cNvSpPr>
            <a:spLocks noGrp="true"/>
          </p:cNvSpPr>
          <p:nvPr>
            <p:ph idx="1"/>
          </p:nvPr>
        </p:nvSpPr>
        <p:spPr>
          <a:xfrm>
            <a:off x="228600" y="1143000"/>
            <a:ext cx="8686800" cy="5435600"/>
          </a:xfrm>
        </p:spPr>
        <p:txBody>
          <a:bodyPr/>
          <a:lstStyle/>
          <a:p>
            <a:pPr marL="0" indent="0">
              <a:buNone/>
            </a:pPr>
            <a:r>
              <a:rPr lang="en-US" sz="2000" dirty="0"/>
              <a:t>Alice is working on </a:t>
            </a:r>
            <a:r>
              <a:rPr lang="en-US" sz="2000" dirty="0" err="1"/>
              <a:t>malloc</a:t>
            </a:r>
            <a:r>
              <a:rPr lang="en-US" sz="2000" dirty="0"/>
              <a:t> lab and is just plain stuck.  Her code is </a:t>
            </a:r>
            <a:r>
              <a:rPr lang="en-US" sz="2000" dirty="0" err="1"/>
              <a:t>seg</a:t>
            </a:r>
            <a:r>
              <a:rPr lang="en-US" sz="2000" dirty="0"/>
              <a:t> faulting and she doesn't know why.  It is only 2 days until </a:t>
            </a:r>
            <a:r>
              <a:rPr lang="en-US" sz="2000" dirty="0" err="1"/>
              <a:t>malloc</a:t>
            </a:r>
            <a:r>
              <a:rPr lang="en-US" sz="2000" dirty="0"/>
              <a:t> lab is due and she has 3 other assignments due this same week.  She is in the cluster.</a:t>
            </a:r>
            <a:endParaRPr lang="en-US" sz="2000" dirty="0"/>
          </a:p>
          <a:p>
            <a:pPr marL="0" indent="0">
              <a:buNone/>
            </a:pPr>
            <a:r>
              <a:rPr lang="en-US" sz="2000" dirty="0"/>
              <a:t>Bob is sitting next to her.  He is pretty much done.</a:t>
            </a:r>
            <a:endParaRPr lang="en-US" sz="2000" dirty="0"/>
          </a:p>
          <a:p>
            <a:pPr marL="0" indent="0">
              <a:buNone/>
            </a:pPr>
            <a:r>
              <a:rPr lang="en-US" sz="2000" dirty="0"/>
              <a:t>Sitting next to Bob is Charlie.  He is also stuck.</a:t>
            </a:r>
            <a:endParaRPr lang="en-US" sz="2000" dirty="0"/>
          </a:p>
          <a:p>
            <a:pPr>
              <a:spcAft>
                <a:spcPts val="600"/>
              </a:spcAft>
            </a:pPr>
            <a:r>
              <a:rPr lang="en-US" dirty="0"/>
              <a:t>1. Bob offers to help Alice and they go over her code together.</a:t>
            </a:r>
            <a:endParaRPr lang="en-US" dirty="0"/>
          </a:p>
          <a:p>
            <a:pPr lvl="1"/>
            <a:r>
              <a:rPr lang="en-US" dirty="0">
                <a:solidFill>
                  <a:srgbClr val="000000"/>
                </a:solidFill>
              </a:rPr>
              <a:t>Who cheated: Bob?       Alice?</a:t>
            </a:r>
            <a:endParaRPr lang="en-US" dirty="0"/>
          </a:p>
          <a:p>
            <a:pPr>
              <a:spcAft>
                <a:spcPts val="600"/>
              </a:spcAft>
            </a:pPr>
            <a:r>
              <a:rPr lang="en-US" dirty="0"/>
              <a:t>2. Bob gets up to go to the bathroom and Charlie looks over at his screen to see how Bob implemented his free list.</a:t>
            </a:r>
            <a:endParaRPr lang="en-US" dirty="0"/>
          </a:p>
          <a:p>
            <a:pPr lvl="1"/>
            <a:r>
              <a:rPr lang="en-US" dirty="0">
                <a:solidFill>
                  <a:srgbClr val="000000"/>
                </a:solidFill>
              </a:rPr>
              <a:t>Who cheated: Charlie?       Bob?</a:t>
            </a:r>
            <a:endParaRPr lang="en-US" dirty="0">
              <a:solidFill>
                <a:srgbClr val="000000"/>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Another Scenario (cont.)</a:t>
            </a:r>
            <a:endParaRPr lang="en-US" dirty="0"/>
          </a:p>
        </p:txBody>
      </p:sp>
      <p:sp>
        <p:nvSpPr>
          <p:cNvPr id="3" name="Content Placeholder 2"/>
          <p:cNvSpPr>
            <a:spLocks noGrp="true"/>
          </p:cNvSpPr>
          <p:nvPr>
            <p:ph idx="1"/>
          </p:nvPr>
        </p:nvSpPr>
        <p:spPr>
          <a:xfrm>
            <a:off x="228600" y="1143000"/>
            <a:ext cx="8686800" cy="5435600"/>
          </a:xfrm>
        </p:spPr>
        <p:txBody>
          <a:bodyPr/>
          <a:lstStyle/>
          <a:p>
            <a:pPr>
              <a:spcAft>
                <a:spcPts val="600"/>
              </a:spcAft>
            </a:pPr>
            <a:r>
              <a:rPr lang="en-US" dirty="0"/>
              <a:t>3. Alice is having trouble with GDB.  She asks Bob how to set a breakpoint, and he shows her.</a:t>
            </a:r>
            <a:endParaRPr lang="en-US" dirty="0"/>
          </a:p>
          <a:p>
            <a:pPr lvl="1"/>
            <a:r>
              <a:rPr lang="en-US" dirty="0">
                <a:solidFill>
                  <a:srgbClr val="000000"/>
                </a:solidFill>
              </a:rPr>
              <a:t>Who cheated: Bob?       Alice?</a:t>
            </a:r>
            <a:endParaRPr lang="en-US" dirty="0"/>
          </a:p>
          <a:p>
            <a:pPr>
              <a:spcAft>
                <a:spcPts val="600"/>
              </a:spcAft>
            </a:pPr>
            <a:r>
              <a:rPr lang="en-US" dirty="0"/>
              <a:t>4. Charlie goes to a TA and asks for help</a:t>
            </a:r>
            <a:endParaRPr lang="en-US" dirty="0"/>
          </a:p>
          <a:p>
            <a:pPr lvl="1"/>
            <a:r>
              <a:rPr lang="en-US" dirty="0">
                <a:solidFill>
                  <a:srgbClr val="000000"/>
                </a:solidFill>
              </a:rPr>
              <a:t>Who cheated: Charlie?       </a:t>
            </a:r>
            <a:endParaRPr lang="en-US" dirty="0">
              <a:solidFill>
                <a:srgbClr val="000000"/>
              </a:solidFill>
            </a:endParaRPr>
          </a:p>
          <a:p>
            <a:pPr lvl="1"/>
            <a:endParaRPr lang="en-US" dirty="0">
              <a:solidFill>
                <a:srgbClr val="000000"/>
              </a:solidFill>
            </a:endParaRPr>
          </a:p>
          <a:p>
            <a:r>
              <a:rPr lang="en-US" dirty="0">
                <a:solidFill>
                  <a:srgbClr val="000000"/>
                </a:solidFill>
              </a:rPr>
              <a:t>If you are uncertain which of these constitutes cheating, and which do not, please read the syllabus carefully.  If you’re still uncertain, ask one of the staff</a:t>
            </a:r>
            <a:endParaRPr lang="en-US" dirty="0">
              <a:solidFill>
                <a:srgbClr val="000000"/>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Version Control: Your Good Friend</a:t>
            </a:r>
            <a:endParaRPr lang="en-US" dirty="0"/>
          </a:p>
        </p:txBody>
      </p:sp>
      <p:sp>
        <p:nvSpPr>
          <p:cNvPr id="3" name="Content Placeholder 2"/>
          <p:cNvSpPr>
            <a:spLocks noGrp="true"/>
          </p:cNvSpPr>
          <p:nvPr>
            <p:ph idx="1"/>
          </p:nvPr>
        </p:nvSpPr>
        <p:spPr>
          <a:xfrm>
            <a:off x="228600" y="1143000"/>
            <a:ext cx="8686800" cy="5435600"/>
          </a:xfrm>
        </p:spPr>
        <p:txBody>
          <a:bodyPr/>
          <a:lstStyle/>
          <a:p>
            <a:r>
              <a:rPr lang="en-US" dirty="0">
                <a:solidFill>
                  <a:srgbClr val="000000"/>
                </a:solidFill>
              </a:rPr>
              <a:t>Most labs will be distributed via GitHub Classroom</a:t>
            </a:r>
            <a:endParaRPr lang="en-US" b="1" dirty="0">
              <a:solidFill>
                <a:srgbClr val="000000"/>
              </a:solidFill>
              <a:latin typeface="Courier New" charset="0"/>
              <a:cs typeface="Courier New" charset="0"/>
            </a:endParaRPr>
          </a:p>
          <a:p>
            <a:r>
              <a:rPr lang="en-US" dirty="0">
                <a:solidFill>
                  <a:srgbClr val="000000"/>
                </a:solidFill>
              </a:rPr>
              <a:t>Must be used by all students</a:t>
            </a:r>
            <a:endParaRPr lang="en-US" dirty="0">
              <a:solidFill>
                <a:srgbClr val="000000"/>
              </a:solidFill>
            </a:endParaRPr>
          </a:p>
          <a:p>
            <a:r>
              <a:rPr lang="en-US" dirty="0">
                <a:solidFill>
                  <a:srgbClr val="000000"/>
                </a:solidFill>
              </a:rPr>
              <a:t>Students must </a:t>
            </a:r>
            <a:r>
              <a:rPr lang="en-US" dirty="0">
                <a:solidFill>
                  <a:srgbClr val="C00000"/>
                </a:solidFill>
              </a:rPr>
              <a:t>commit early and often</a:t>
            </a:r>
            <a:endParaRPr lang="en-US" dirty="0">
              <a:solidFill>
                <a:srgbClr val="C00000"/>
              </a:solidFill>
            </a:endParaRPr>
          </a:p>
          <a:p>
            <a:r>
              <a:rPr lang="en-US" dirty="0"/>
              <a:t>If a student is accused of cheating (plagiarism), we will consult</a:t>
            </a:r>
            <a:br>
              <a:rPr lang="en-US" dirty="0"/>
            </a:br>
            <a:r>
              <a:rPr lang="en-US" dirty="0"/>
              <a:t>the GIT server and look for a reasonable commit history</a:t>
            </a:r>
            <a:endParaRPr lang="en-US" dirty="0"/>
          </a:p>
          <a:p>
            <a:r>
              <a:rPr lang="en-US" dirty="0"/>
              <a:t>Missing GIT history </a:t>
            </a:r>
            <a:r>
              <a:rPr lang="en-US" dirty="0">
                <a:solidFill>
                  <a:srgbClr val="C00000"/>
                </a:solidFill>
              </a:rPr>
              <a:t>will count against you</a:t>
            </a:r>
            <a:endParaRPr lang="en-US" dirty="0">
              <a:solidFill>
                <a:srgbClr val="C00000"/>
              </a:solidFill>
            </a:endParaRPr>
          </a:p>
          <a:p>
            <a:r>
              <a:rPr lang="en-US" dirty="0"/>
              <a:t>Please make sure you have one!</a:t>
            </a:r>
            <a:endParaRPr lang="en-US" dirty="0"/>
          </a:p>
          <a:p>
            <a:endParaRPr lang="en-US" dirty="0">
              <a:solidFill>
                <a:srgbClr val="000000"/>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How to Avoid AIVs</a:t>
            </a:r>
            <a:endParaRPr lang="en-US" dirty="0"/>
          </a:p>
        </p:txBody>
      </p:sp>
      <p:sp>
        <p:nvSpPr>
          <p:cNvPr id="3" name="Content Placeholder 2"/>
          <p:cNvSpPr>
            <a:spLocks noGrp="true"/>
          </p:cNvSpPr>
          <p:nvPr>
            <p:ph idx="1"/>
          </p:nvPr>
        </p:nvSpPr>
        <p:spPr/>
        <p:txBody>
          <a:bodyPr/>
          <a:lstStyle/>
          <a:p>
            <a:r>
              <a:rPr lang="en-US" dirty="0"/>
              <a:t>Start early</a:t>
            </a:r>
            <a:endParaRPr lang="en-US" dirty="0"/>
          </a:p>
          <a:p>
            <a:r>
              <a:rPr lang="en-US" dirty="0"/>
              <a:t>Don’t rely on marathon programming sessions</a:t>
            </a:r>
            <a:endParaRPr lang="en-US" dirty="0"/>
          </a:p>
          <a:p>
            <a:pPr lvl="1"/>
            <a:r>
              <a:rPr lang="en-US" dirty="0"/>
              <a:t>Your brain works better in small bursts of activity</a:t>
            </a:r>
            <a:endParaRPr lang="en-US" dirty="0"/>
          </a:p>
          <a:p>
            <a:pPr lvl="1"/>
            <a:r>
              <a:rPr lang="en-US" dirty="0"/>
              <a:t>Ideas / solutions will come to mind while you’re doing other things</a:t>
            </a:r>
            <a:endParaRPr lang="en-US" dirty="0"/>
          </a:p>
          <a:p>
            <a:r>
              <a:rPr lang="en-US" dirty="0"/>
              <a:t>Plan for stumbling blocks</a:t>
            </a:r>
            <a:endParaRPr lang="en-US" dirty="0"/>
          </a:p>
          <a:p>
            <a:pPr lvl="1"/>
            <a:r>
              <a:rPr lang="en-US" dirty="0"/>
              <a:t>Assignment is harder than you expected</a:t>
            </a:r>
            <a:endParaRPr lang="en-US" dirty="0"/>
          </a:p>
          <a:p>
            <a:pPr lvl="1"/>
            <a:r>
              <a:rPr lang="en-US" dirty="0"/>
              <a:t>Code doesn’t work</a:t>
            </a:r>
            <a:endParaRPr lang="en-US" dirty="0"/>
          </a:p>
          <a:p>
            <a:pPr lvl="1"/>
            <a:r>
              <a:rPr lang="en-US" dirty="0"/>
              <a:t>Bugs hard to track down</a:t>
            </a:r>
            <a:endParaRPr lang="en-US" dirty="0"/>
          </a:p>
          <a:p>
            <a:pPr lvl="1"/>
            <a:r>
              <a:rPr lang="en-US" dirty="0"/>
              <a:t>Life gets in the way</a:t>
            </a:r>
            <a:endParaRPr lang="en-US" dirty="0"/>
          </a:p>
          <a:p>
            <a:pPr lvl="2"/>
            <a:r>
              <a:rPr lang="en-US" dirty="0"/>
              <a:t>Minor health issues</a:t>
            </a:r>
            <a:endParaRPr lang="en-US" dirty="0"/>
          </a:p>
          <a:p>
            <a:pPr lvl="2"/>
            <a:r>
              <a:rPr lang="en-US" dirty="0"/>
              <a:t>Unanticipated events</a:t>
            </a:r>
            <a:endParaRPr lang="en-US" dirty="0"/>
          </a:p>
          <a:p>
            <a:pPr lvl="1"/>
            <a:endParaRPr lang="en-US" dirty="0"/>
          </a:p>
          <a:p>
            <a:pPr lvl="1"/>
            <a:endParaRPr lang="en-US"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true"/>
          </p:cNvSpPr>
          <p:nvPr>
            <p:ph type="ctrTitle"/>
          </p:nvPr>
        </p:nvSpPr>
        <p:spPr/>
        <p:txBody>
          <a:bodyPr/>
          <a:lstStyle/>
          <a:p>
            <a:r>
              <a:rPr lang="en-US" sz="7200" dirty="0"/>
              <a:t>Logistics</a:t>
            </a:r>
            <a:endParaRPr lang="en-US" sz="7200" dirty="0"/>
          </a:p>
        </p:txBody>
      </p:sp>
      <p:sp>
        <p:nvSpPr>
          <p:cNvPr id="7" name="Subtitle 6"/>
          <p:cNvSpPr>
            <a:spLocks noGrp="true"/>
          </p:cNvSpPr>
          <p:nvPr>
            <p:ph type="subTitle"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0722" name="Rectangle 2"/>
          <p:cNvSpPr/>
          <p:nvPr/>
        </p:nvSpPr>
        <p:spPr bwMode="auto">
          <a:xfrm>
            <a:off x="7910513" y="228600"/>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endParaRPr lang="en-US" sz="1200">
              <a:solidFill>
                <a:srgbClr val="FFFFFF"/>
              </a:solidFill>
              <a:ea typeface="Gill Sans" charset="0"/>
              <a:cs typeface="Gill Sans" charset="0"/>
            </a:endParaRPr>
          </a:p>
        </p:txBody>
      </p:sp>
      <p:sp>
        <p:nvSpPr>
          <p:cNvPr id="30723" name="Rectangle 3"/>
          <p:cNvSpPr>
            <a:spLocks noGrp="true" noChangeArrowheads="true"/>
          </p:cNvSpPr>
          <p:nvPr>
            <p:ph type="title"/>
          </p:nvPr>
        </p:nvSpPr>
        <p:spPr>
          <a:xfrm>
            <a:off x="381000" y="254000"/>
            <a:ext cx="8382000" cy="647700"/>
          </a:xfrm>
        </p:spPr>
        <p:txBody>
          <a:bodyPr/>
          <a:lstStyle/>
          <a:p>
            <a:pPr marL="119380" indent="-119380"/>
            <a:r>
              <a:rPr lang="en-US" dirty="0"/>
              <a:t>15-213, 14-513, 15-513, 18-213, 18-613</a:t>
            </a:r>
            <a:endParaRPr lang="en-US" dirty="0"/>
          </a:p>
        </p:txBody>
      </p:sp>
      <p:sp>
        <p:nvSpPr>
          <p:cNvPr id="11" name="Rectangle 4"/>
          <p:cNvSpPr txBox="true">
            <a:spLocks noChangeArrowheads="true"/>
          </p:cNvSpPr>
          <p:nvPr/>
        </p:nvSpPr>
        <p:spPr bwMode="auto">
          <a:xfrm>
            <a:off x="387350" y="927100"/>
            <a:ext cx="7689850" cy="5321300"/>
          </a:xfrm>
          <a:prstGeom prst="rect">
            <a:avLst/>
          </a:prstGeom>
          <a:noFill/>
          <a:ln w="9525">
            <a:noFill/>
            <a:miter lim="800000"/>
          </a:ln>
          <a:effectLst/>
        </p:spPr>
        <p:txBody>
          <a:bodyPr vert="horz" wrap="square" lIns="38100" tIns="38100" rIns="38100" bIns="38100" numCol="1" anchor="t" anchorCtr="false" compatLnSpc="true"/>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US" sz="2000" dirty="0"/>
              <a:t>15-213</a:t>
            </a:r>
            <a:endParaRPr lang="en-US" sz="2000" dirty="0"/>
          </a:p>
          <a:p>
            <a:pPr lvl="1"/>
            <a:r>
              <a:rPr lang="en-US" sz="1800" dirty="0"/>
              <a:t>CS Undergraduates and other Undergraduates</a:t>
            </a:r>
            <a:endParaRPr lang="en-US" sz="1800" dirty="0"/>
          </a:p>
          <a:p>
            <a:pPr lvl="1"/>
            <a:r>
              <a:rPr lang="en-US" sz="1800" dirty="0"/>
              <a:t>In-class lectures in CUC </a:t>
            </a:r>
            <a:r>
              <a:rPr lang="en-US" sz="1800" dirty="0" err="1"/>
              <a:t>McConomy</a:t>
            </a:r>
            <a:r>
              <a:rPr lang="en-US" sz="1800" dirty="0"/>
              <a:t> (with in-class quizzes)</a:t>
            </a:r>
            <a:endParaRPr lang="en-US" sz="1800" dirty="0"/>
          </a:p>
          <a:p>
            <a:r>
              <a:rPr lang="en-US" sz="2000" dirty="0"/>
              <a:t>14-513</a:t>
            </a:r>
            <a:endParaRPr lang="en-US" sz="2000" dirty="0"/>
          </a:p>
          <a:p>
            <a:pPr lvl="1"/>
            <a:r>
              <a:rPr lang="en-US" sz="1800" dirty="0"/>
              <a:t>INI Masters students</a:t>
            </a:r>
            <a:endParaRPr lang="en-US" sz="1800" dirty="0"/>
          </a:p>
          <a:p>
            <a:pPr lvl="1"/>
            <a:r>
              <a:rPr lang="en-US" sz="1800" dirty="0"/>
              <a:t>In-class lectures in CIC 1201 / B23 118 (with in-class quizzes)</a:t>
            </a:r>
            <a:endParaRPr lang="en-US" sz="1800" dirty="0"/>
          </a:p>
          <a:p>
            <a:r>
              <a:rPr lang="en-US" sz="2000" dirty="0"/>
              <a:t>15-513</a:t>
            </a:r>
            <a:endParaRPr lang="en-US" sz="2000" dirty="0"/>
          </a:p>
          <a:p>
            <a:pPr lvl="1"/>
            <a:r>
              <a:rPr lang="en-US" sz="1800" dirty="0"/>
              <a:t>CS Masters and other Masters students</a:t>
            </a:r>
            <a:endParaRPr lang="en-US" sz="1800" dirty="0"/>
          </a:p>
          <a:p>
            <a:pPr lvl="1"/>
            <a:r>
              <a:rPr lang="en-US" sz="1800" dirty="0"/>
              <a:t>Watch recorded lectures (no in-class quizzes)</a:t>
            </a:r>
            <a:endParaRPr lang="en-US" sz="1800" dirty="0"/>
          </a:p>
          <a:p>
            <a:r>
              <a:rPr lang="en-US" sz="2000" dirty="0"/>
              <a:t>18-213</a:t>
            </a:r>
            <a:endParaRPr lang="en-US" sz="2000" dirty="0"/>
          </a:p>
          <a:p>
            <a:pPr lvl="1"/>
            <a:r>
              <a:rPr lang="en-US" sz="1800" dirty="0"/>
              <a:t>ECE Undergraduates</a:t>
            </a:r>
            <a:endParaRPr lang="en-US" sz="1800" dirty="0"/>
          </a:p>
          <a:p>
            <a:pPr lvl="1"/>
            <a:r>
              <a:rPr lang="en-US" sz="1800" dirty="0"/>
              <a:t>In-class lectures in DH A302 (with in-class quizzes)</a:t>
            </a:r>
            <a:endParaRPr lang="en-US" sz="1800" dirty="0"/>
          </a:p>
          <a:p>
            <a:r>
              <a:rPr lang="en-US" sz="2000" dirty="0"/>
              <a:t>18-613</a:t>
            </a:r>
            <a:endParaRPr lang="en-US" sz="2000" dirty="0"/>
          </a:p>
          <a:p>
            <a:pPr lvl="1"/>
            <a:r>
              <a:rPr lang="en-US" sz="1800" dirty="0"/>
              <a:t>ECE Masters students</a:t>
            </a:r>
            <a:endParaRPr lang="en-US" sz="1800" dirty="0"/>
          </a:p>
          <a:p>
            <a:pPr lvl="1"/>
            <a:r>
              <a:rPr lang="en-US" sz="1800" dirty="0"/>
              <a:t>In-class lectures in BH A51 / B23 109 (with in-class quizzes)</a:t>
            </a:r>
            <a:endParaRPr lang="en-US" sz="400" dirty="0"/>
          </a:p>
          <a:p>
            <a:r>
              <a:rPr lang="en-US" b="1" dirty="0">
                <a:solidFill>
                  <a:srgbClr val="C00000"/>
                </a:solidFill>
              </a:rPr>
              <a:t>Same material </a:t>
            </a:r>
            <a:r>
              <a:rPr lang="en-US" b="1" dirty="0" smtClean="0">
                <a:solidFill>
                  <a:srgbClr val="C00000"/>
                </a:solidFill>
              </a:rPr>
              <a:t>&amp; </a:t>
            </a:r>
            <a:r>
              <a:rPr lang="en-US" b="1" dirty="0">
                <a:solidFill>
                  <a:srgbClr val="C00000"/>
                </a:solidFill>
              </a:rPr>
              <a:t>labs for all the courses</a:t>
            </a:r>
            <a:endParaRPr lang="en-US" b="1" dirty="0">
              <a:solidFill>
                <a:srgbClr val="C00000"/>
              </a:solidFill>
            </a:endParaRPr>
          </a:p>
          <a:p>
            <a:pPr lvl="1"/>
            <a:endParaRPr lang="en-US" sz="1800" dirty="0"/>
          </a:p>
        </p:txBody>
      </p:sp>
      <p:sp>
        <p:nvSpPr>
          <p:cNvPr id="2" name="Right Brace 1"/>
          <p:cNvSpPr/>
          <p:nvPr/>
        </p:nvSpPr>
        <p:spPr bwMode="auto">
          <a:xfrm>
            <a:off x="6400800" y="1066800"/>
            <a:ext cx="612648" cy="3048000"/>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false" compatLnSpc="true"/>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Right Brace 6"/>
          <p:cNvSpPr/>
          <p:nvPr/>
        </p:nvSpPr>
        <p:spPr bwMode="auto">
          <a:xfrm>
            <a:off x="6400800" y="4432300"/>
            <a:ext cx="690372" cy="1741116"/>
          </a:xfrm>
          <a:prstGeom prst="rightBrace">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false" compatLnSpc="true"/>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3" name="TextBox 2"/>
          <p:cNvSpPr txBox="true"/>
          <p:nvPr/>
        </p:nvSpPr>
        <p:spPr>
          <a:xfrm>
            <a:off x="7162800" y="2286000"/>
            <a:ext cx="1676400" cy="1138773"/>
          </a:xfrm>
          <a:prstGeom prst="rect">
            <a:avLst/>
          </a:prstGeom>
          <a:noFill/>
        </p:spPr>
        <p:txBody>
          <a:bodyPr wrap="square" rtlCol="0">
            <a:spAutoFit/>
          </a:bodyPr>
          <a:lstStyle/>
          <a:p>
            <a:r>
              <a:rPr lang="en-US" sz="2800" dirty="0"/>
              <a:t>15-cohort </a:t>
            </a:r>
            <a:r>
              <a:rPr lang="en-US" sz="2000" dirty="0"/>
              <a:t>(for TAs, office hours, </a:t>
            </a:r>
            <a:r>
              <a:rPr lang="en-US" sz="2000" dirty="0" err="1"/>
              <a:t>etc</a:t>
            </a:r>
            <a:r>
              <a:rPr lang="en-US" sz="2000" dirty="0"/>
              <a:t>)</a:t>
            </a:r>
            <a:endParaRPr lang="en-US" sz="2800" dirty="0"/>
          </a:p>
        </p:txBody>
      </p:sp>
      <p:sp>
        <p:nvSpPr>
          <p:cNvPr id="9" name="TextBox 8"/>
          <p:cNvSpPr txBox="true"/>
          <p:nvPr/>
        </p:nvSpPr>
        <p:spPr>
          <a:xfrm>
            <a:off x="7239000" y="5034643"/>
            <a:ext cx="1676400" cy="1138773"/>
          </a:xfrm>
          <a:prstGeom prst="rect">
            <a:avLst/>
          </a:prstGeom>
          <a:noFill/>
        </p:spPr>
        <p:txBody>
          <a:bodyPr wrap="square" rtlCol="0">
            <a:spAutoFit/>
          </a:bodyPr>
          <a:lstStyle/>
          <a:p>
            <a:r>
              <a:rPr lang="en-US" sz="2800" dirty="0"/>
              <a:t>18-cohort </a:t>
            </a:r>
            <a:r>
              <a:rPr lang="en-US" sz="2000" dirty="0"/>
              <a:t>(for TAs, office hours, </a:t>
            </a:r>
            <a:r>
              <a:rPr lang="en-US" sz="2000" dirty="0" err="1"/>
              <a:t>etc</a:t>
            </a:r>
            <a:r>
              <a:rPr lang="en-US" sz="2000" dirty="0"/>
              <a:t>)</a:t>
            </a:r>
            <a:endParaRPr lang="en-US" sz="2800"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true" noChangeArrowheads="true"/>
          </p:cNvSpPr>
          <p:nvPr>
            <p:ph type="title"/>
          </p:nvPr>
        </p:nvSpPr>
        <p:spPr/>
        <p:txBody>
          <a:bodyPr/>
          <a:lstStyle/>
          <a:p>
            <a:r>
              <a:rPr lang="en-US" dirty="0"/>
              <a:t>Primary Textbook</a:t>
            </a:r>
            <a:endParaRPr lang="en-US" dirty="0"/>
          </a:p>
        </p:txBody>
      </p:sp>
      <p:sp>
        <p:nvSpPr>
          <p:cNvPr id="31748" name="Rectangle 4"/>
          <p:cNvSpPr>
            <a:spLocks noGrp="true" noChangeArrowheads="true"/>
          </p:cNvSpPr>
          <p:nvPr>
            <p:ph type="body" idx="1"/>
          </p:nvPr>
        </p:nvSpPr>
        <p:spPr>
          <a:xfrm>
            <a:off x="381000" y="1397000"/>
            <a:ext cx="8382000" cy="4927600"/>
          </a:xfrm>
        </p:spPr>
        <p:txBody>
          <a:bodyPr/>
          <a:lstStyle/>
          <a:p>
            <a:r>
              <a:rPr lang="en-US" dirty="0"/>
              <a:t>Randal E. Bryant and David R. </a:t>
            </a:r>
            <a:r>
              <a:rPr lang="en-US" dirty="0" err="1"/>
              <a:t>O’Hallaron</a:t>
            </a:r>
            <a:r>
              <a:rPr lang="en-US" dirty="0"/>
              <a:t>, </a:t>
            </a:r>
            <a:endParaRPr lang="en-US" dirty="0"/>
          </a:p>
          <a:p>
            <a:pPr lvl="1"/>
            <a:r>
              <a:rPr lang="en-US" i="1" dirty="0"/>
              <a:t>Computer Systems: A Programmer’s Perspective</a:t>
            </a:r>
            <a:r>
              <a:rPr lang="en-US" dirty="0"/>
              <a:t>, </a:t>
            </a:r>
            <a:r>
              <a:rPr lang="en-US" b="1" dirty="0">
                <a:solidFill>
                  <a:srgbClr val="FF0000"/>
                </a:solidFill>
              </a:rPr>
              <a:t>Third Edition </a:t>
            </a:r>
            <a:r>
              <a:rPr lang="en-US" dirty="0"/>
              <a:t>(CS:APP3e), Pearson, 2016</a:t>
            </a:r>
            <a:endParaRPr lang="en-US" dirty="0"/>
          </a:p>
          <a:p>
            <a:pPr lvl="1"/>
            <a:r>
              <a:rPr lang="en-US" dirty="0">
                <a:hlinkClick r:id="rId1"/>
              </a:rPr>
              <a:t>https://csapp.cs.cmu.edu</a:t>
            </a:r>
            <a:r>
              <a:rPr lang="en-US" dirty="0"/>
              <a:t>  </a:t>
            </a:r>
            <a:endParaRPr lang="en-US" dirty="0"/>
          </a:p>
          <a:p>
            <a:pPr lvl="1"/>
            <a:r>
              <a:rPr lang="en-US" dirty="0"/>
              <a:t>This book really matters for the course!</a:t>
            </a:r>
            <a:endParaRPr lang="en-US" dirty="0"/>
          </a:p>
          <a:p>
            <a:pPr lvl="2"/>
            <a:r>
              <a:rPr lang="en-US" dirty="0"/>
              <a:t>How to solve labs</a:t>
            </a:r>
            <a:endParaRPr lang="en-US" dirty="0"/>
          </a:p>
          <a:p>
            <a:pPr lvl="2"/>
            <a:r>
              <a:rPr lang="en-US" dirty="0"/>
              <a:t>Practice problems typical of exam problems</a:t>
            </a:r>
            <a:endParaRPr lang="en-US" dirty="0"/>
          </a:p>
          <a:p>
            <a:pPr lvl="1"/>
            <a:r>
              <a:rPr lang="en-US" dirty="0"/>
              <a:t>Electronic editions available (</a:t>
            </a:r>
            <a:r>
              <a:rPr lang="en-US" i="1" dirty="0"/>
              <a:t>Don’t get paperback version</a:t>
            </a:r>
            <a:r>
              <a:rPr lang="en-US" dirty="0"/>
              <a:t>!)</a:t>
            </a:r>
            <a:endParaRPr lang="en-US" dirty="0"/>
          </a:p>
          <a:p>
            <a:pPr lvl="1"/>
            <a:r>
              <a:rPr lang="en-US" dirty="0"/>
              <a:t>On reserve in Sorrells Library</a:t>
            </a:r>
            <a:endParaRPr lang="en-US" dirty="0"/>
          </a:p>
          <a:p>
            <a:pPr lvl="1"/>
            <a:endParaRPr lang="en-US" dirty="0"/>
          </a:p>
          <a:p>
            <a:r>
              <a:rPr lang="en-US" dirty="0"/>
              <a:t>Note: All textbooks have errors</a:t>
            </a:r>
            <a:endParaRPr lang="en-US" dirty="0"/>
          </a:p>
          <a:p>
            <a:pPr lvl="1"/>
            <a:r>
              <a:rPr lang="en-US" dirty="0"/>
              <a:t>Don’t panic if you see something that seems wrong</a:t>
            </a:r>
            <a:endParaRPr lang="en-US" dirty="0"/>
          </a:p>
          <a:p>
            <a:pPr lvl="1"/>
            <a:r>
              <a:rPr lang="en-US" dirty="0"/>
              <a:t>Come talk to us about it if you can’t make it make sense</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true" noChangeArrowheads="true"/>
          </p:cNvSpPr>
          <p:nvPr>
            <p:ph type="title"/>
          </p:nvPr>
        </p:nvSpPr>
        <p:spPr/>
        <p:txBody>
          <a:bodyPr/>
          <a:lstStyle/>
          <a:p>
            <a:r>
              <a:rPr lang="en-US" dirty="0"/>
              <a:t>Recommended reading</a:t>
            </a:r>
            <a:endParaRPr lang="en-US" dirty="0"/>
          </a:p>
        </p:txBody>
      </p:sp>
      <p:sp>
        <p:nvSpPr>
          <p:cNvPr id="31748" name="Rectangle 4"/>
          <p:cNvSpPr>
            <a:spLocks noGrp="true" noChangeArrowheads="true"/>
          </p:cNvSpPr>
          <p:nvPr>
            <p:ph type="body" idx="1"/>
          </p:nvPr>
        </p:nvSpPr>
        <p:spPr/>
        <p:txBody>
          <a:bodyPr/>
          <a:lstStyle/>
          <a:p>
            <a:r>
              <a:rPr lang="en-US" dirty="0"/>
              <a:t>Brian Kernighan and Dennis Ritchie, </a:t>
            </a:r>
            <a:endParaRPr lang="en-US" dirty="0"/>
          </a:p>
          <a:p>
            <a:pPr lvl="1"/>
            <a:r>
              <a:rPr lang="en-US" i="1" dirty="0"/>
              <a:t>The C Programming Language</a:t>
            </a:r>
            <a:r>
              <a:rPr lang="en-US" dirty="0"/>
              <a:t>, Second Edition, Prentice Hall, 1988</a:t>
            </a:r>
            <a:endParaRPr lang="en-US" dirty="0"/>
          </a:p>
          <a:p>
            <a:pPr lvl="1"/>
            <a:r>
              <a:rPr lang="en-US" dirty="0"/>
              <a:t>Everyone calls this book “K&amp;R”</a:t>
            </a:r>
            <a:endParaRPr lang="en-US" dirty="0"/>
          </a:p>
          <a:p>
            <a:pPr lvl="1"/>
            <a:r>
              <a:rPr lang="en-US" dirty="0"/>
              <a:t>Guide to C by the designers of the language</a:t>
            </a:r>
            <a:endParaRPr lang="en-US" dirty="0"/>
          </a:p>
          <a:p>
            <a:pPr lvl="1"/>
            <a:r>
              <a:rPr lang="en-US" dirty="0"/>
              <a:t>Well-written, concise</a:t>
            </a:r>
            <a:endParaRPr lang="en-US" dirty="0"/>
          </a:p>
          <a:p>
            <a:pPr lvl="1"/>
            <a:r>
              <a:rPr lang="en-US" dirty="0"/>
              <a:t>A little dated</a:t>
            </a:r>
            <a:endParaRPr lang="en-US" dirty="0"/>
          </a:p>
          <a:p>
            <a:pPr lvl="2"/>
            <a:r>
              <a:rPr lang="en-US" dirty="0"/>
              <a:t>Doesn’t cover additions to C since 1988 (that’s thirty years ago…)</a:t>
            </a:r>
            <a:endParaRPr lang="en-US" dirty="0"/>
          </a:p>
          <a:p>
            <a:pPr lvl="2"/>
            <a:r>
              <a:rPr lang="en-US" dirty="0"/>
              <a:t>Casual about issues we consider serious problems now</a:t>
            </a:r>
            <a:endParaRPr lang="en-US" dirty="0"/>
          </a:p>
          <a:p>
            <a:pPr lvl="1"/>
            <a:r>
              <a:rPr lang="en-US" dirty="0"/>
              <a:t>On reserve in Sorrells Library</a:t>
            </a:r>
            <a:endParaRPr lang="en-US" dirty="0"/>
          </a:p>
          <a:p>
            <a:pPr lvl="1"/>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true"/>
          </p:cNvSpPr>
          <p:nvPr>
            <p:ph type="ctrTitle"/>
          </p:nvPr>
        </p:nvSpPr>
        <p:spPr/>
        <p:txBody>
          <a:bodyPr/>
          <a:lstStyle/>
          <a:p>
            <a:r>
              <a:rPr lang="en-US" sz="7200" dirty="0"/>
              <a:t>The Big Picture</a:t>
            </a:r>
            <a:endParaRPr lang="en-US" sz="7200" dirty="0"/>
          </a:p>
        </p:txBody>
      </p:sp>
      <p:sp>
        <p:nvSpPr>
          <p:cNvPr id="7" name="Subtitle 6"/>
          <p:cNvSpPr>
            <a:spLocks noGrp="true"/>
          </p:cNvSpPr>
          <p:nvPr>
            <p:ph type="subTitle"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If you want more books about C</a:t>
            </a:r>
            <a:endParaRPr lang="en-US" dirty="0"/>
          </a:p>
        </p:txBody>
      </p:sp>
      <p:sp>
        <p:nvSpPr>
          <p:cNvPr id="3" name="Content Placeholder 2"/>
          <p:cNvSpPr>
            <a:spLocks noGrp="true"/>
          </p:cNvSpPr>
          <p:nvPr>
            <p:ph idx="1"/>
          </p:nvPr>
        </p:nvSpPr>
        <p:spPr>
          <a:xfrm>
            <a:off x="381000" y="1397000"/>
            <a:ext cx="8382000" cy="5207000"/>
          </a:xfrm>
        </p:spPr>
        <p:txBody>
          <a:bodyPr>
            <a:normAutofit fontScale="85000" lnSpcReduction="20000"/>
          </a:bodyPr>
          <a:lstStyle/>
          <a:p>
            <a:r>
              <a:rPr lang="en-US" dirty="0"/>
              <a:t>C for Programmers with an introduction to C11</a:t>
            </a:r>
            <a:endParaRPr lang="en-US" dirty="0"/>
          </a:p>
          <a:p>
            <a:pPr lvl="1"/>
            <a:r>
              <a:rPr lang="en-US" dirty="0"/>
              <a:t>Paul and Harvey </a:t>
            </a:r>
            <a:r>
              <a:rPr lang="en-US" dirty="0" err="1"/>
              <a:t>Deitel</a:t>
            </a:r>
            <a:endParaRPr lang="en-US" dirty="0"/>
          </a:p>
          <a:p>
            <a:pPr lvl="1"/>
            <a:r>
              <a:rPr lang="en-US" dirty="0"/>
              <a:t>Opposite of K&amp;R: modern, verbose</a:t>
            </a:r>
            <a:endParaRPr lang="en-US" dirty="0"/>
          </a:p>
          <a:p>
            <a:pPr lvl="1"/>
            <a:r>
              <a:rPr lang="en-US" dirty="0"/>
              <a:t>Lots of worked-out examples</a:t>
            </a:r>
            <a:endParaRPr lang="en-US" dirty="0"/>
          </a:p>
          <a:p>
            <a:pPr lvl="1"/>
            <a:r>
              <a:rPr lang="en-US" dirty="0"/>
              <a:t>Ugly code style (compare readability to K&amp;R)</a:t>
            </a:r>
            <a:endParaRPr lang="en-US" dirty="0"/>
          </a:p>
          <a:p>
            <a:r>
              <a:rPr lang="en-US" dirty="0"/>
              <a:t>21</a:t>
            </a:r>
            <a:r>
              <a:rPr lang="en-US" baseline="30000" dirty="0"/>
              <a:t>st</a:t>
            </a:r>
            <a:r>
              <a:rPr lang="en-US" dirty="0"/>
              <a:t> Century C</a:t>
            </a:r>
            <a:endParaRPr lang="en-US" dirty="0"/>
          </a:p>
          <a:p>
            <a:pPr lvl="1"/>
            <a:r>
              <a:rPr lang="en-US" dirty="0"/>
              <a:t>Ben </a:t>
            </a:r>
            <a:r>
              <a:rPr lang="en-US" dirty="0" err="1"/>
              <a:t>Klemens</a:t>
            </a:r>
            <a:endParaRPr lang="en-US" dirty="0"/>
          </a:p>
          <a:p>
            <a:pPr lvl="1"/>
            <a:r>
              <a:rPr lang="en-US" dirty="0"/>
              <a:t>Supplement to full C textbooks: goes into the corners of the language</a:t>
            </a:r>
            <a:endParaRPr lang="en-US" dirty="0"/>
          </a:p>
          <a:p>
            <a:pPr lvl="1"/>
            <a:r>
              <a:rPr lang="en-US" dirty="0"/>
              <a:t>Opinionated</a:t>
            </a:r>
            <a:endParaRPr lang="en-US" dirty="0"/>
          </a:p>
          <a:p>
            <a:pPr lvl="1"/>
            <a:r>
              <a:rPr lang="en-US" dirty="0"/>
              <a:t>First half is about how to </a:t>
            </a:r>
            <a:r>
              <a:rPr lang="en-US" i="1" dirty="0"/>
              <a:t>build</a:t>
            </a:r>
            <a:r>
              <a:rPr lang="en-US" dirty="0"/>
              <a:t> C programs in the Unix environment</a:t>
            </a:r>
            <a:endParaRPr lang="en-US" dirty="0"/>
          </a:p>
          <a:p>
            <a:pPr lvl="2"/>
            <a:r>
              <a:rPr lang="en-US" dirty="0"/>
              <a:t>So, if you want to understand the </a:t>
            </a:r>
            <a:r>
              <a:rPr lang="en-US" dirty="0" err="1"/>
              <a:t>Makefiles</a:t>
            </a:r>
            <a:r>
              <a:rPr lang="en-US" dirty="0"/>
              <a:t> we give you…</a:t>
            </a:r>
            <a:endParaRPr lang="en-US" dirty="0"/>
          </a:p>
          <a:p>
            <a:r>
              <a:rPr lang="en-US" dirty="0"/>
              <a:t>Learn C the Hard Way</a:t>
            </a:r>
            <a:endParaRPr lang="en-US" dirty="0"/>
          </a:p>
          <a:p>
            <a:pPr lvl="1"/>
            <a:r>
              <a:rPr lang="en-US" dirty="0"/>
              <a:t>Zed A. Shaw</a:t>
            </a:r>
            <a:endParaRPr lang="en-US" dirty="0"/>
          </a:p>
          <a:p>
            <a:pPr lvl="1"/>
            <a:r>
              <a:rPr lang="en-US" dirty="0"/>
              <a:t>Extremely opinionated</a:t>
            </a:r>
            <a:endParaRPr lang="en-US" dirty="0"/>
          </a:p>
          <a:p>
            <a:pPr lvl="1"/>
            <a:r>
              <a:rPr lang="en-US" dirty="0"/>
              <a:t>Also has lots of worked-out examples</a:t>
            </a:r>
            <a:endParaRPr lang="en-US" dirty="0"/>
          </a:p>
          <a:p>
            <a:pPr lvl="1"/>
            <a:r>
              <a:rPr lang="en-US" dirty="0"/>
              <a:t>Only book I can find that takes “undefined behavior” seriously enough</a:t>
            </a:r>
            <a:endParaRPr lang="en-US" dirty="0"/>
          </a:p>
          <a:p>
            <a:r>
              <a:rPr lang="en-US" dirty="0"/>
              <a:t>These books are not on reserve</a:t>
            </a:r>
            <a:endParaRPr lang="en-US" dirty="0"/>
          </a:p>
          <a:p>
            <a:pPr lvl="1"/>
            <a:r>
              <a:rPr lang="en-US" dirty="0"/>
              <a:t>The library may still have them, or you can borrow a copy from Weinberg</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true" noChangeArrowheads="true"/>
          </p:cNvSpPr>
          <p:nvPr>
            <p:ph type="title"/>
          </p:nvPr>
        </p:nvSpPr>
        <p:spPr>
          <a:xfrm>
            <a:off x="381000" y="254000"/>
            <a:ext cx="8763000" cy="1092200"/>
          </a:xfrm>
        </p:spPr>
        <p:txBody>
          <a:bodyPr/>
          <a:lstStyle/>
          <a:p>
            <a:pPr marL="119380" indent="-119380"/>
            <a:r>
              <a:rPr lang="en-US" dirty="0"/>
              <a:t>Course Components</a:t>
            </a:r>
            <a:endParaRPr lang="en-US" dirty="0"/>
          </a:p>
        </p:txBody>
      </p:sp>
      <p:sp>
        <p:nvSpPr>
          <p:cNvPr id="32772" name="Rectangle 4"/>
          <p:cNvSpPr>
            <a:spLocks noGrp="true" noChangeArrowheads="true"/>
          </p:cNvSpPr>
          <p:nvPr>
            <p:ph type="body" idx="1"/>
          </p:nvPr>
        </p:nvSpPr>
        <p:spPr>
          <a:xfrm>
            <a:off x="381000" y="1143000"/>
            <a:ext cx="8458200" cy="5435600"/>
          </a:xfrm>
        </p:spPr>
        <p:txBody>
          <a:bodyPr/>
          <a:lstStyle/>
          <a:p>
            <a:r>
              <a:rPr lang="en-US" dirty="0"/>
              <a:t>Lectures </a:t>
            </a:r>
            <a:endParaRPr lang="en-US" dirty="0"/>
          </a:p>
          <a:p>
            <a:pPr marL="552450" lvl="1"/>
            <a:r>
              <a:rPr lang="en-US" dirty="0"/>
              <a:t>Higher level concepts</a:t>
            </a:r>
            <a:endParaRPr lang="en-US" dirty="0"/>
          </a:p>
          <a:p>
            <a:pPr marL="552450" lvl="1"/>
            <a:r>
              <a:rPr lang="en-US" dirty="0"/>
              <a:t>In-class quizzes (except 15-513) could tilt you to a higher grade if borderline</a:t>
            </a:r>
            <a:endParaRPr lang="en-US" dirty="0"/>
          </a:p>
          <a:p>
            <a:r>
              <a:rPr lang="en-US" dirty="0"/>
              <a:t>Labs (8)</a:t>
            </a:r>
            <a:endParaRPr lang="en-US" dirty="0"/>
          </a:p>
          <a:p>
            <a:pPr marL="552450" lvl="1"/>
            <a:r>
              <a:rPr lang="en-US" dirty="0"/>
              <a:t>1-2+ weeks each</a:t>
            </a:r>
            <a:endParaRPr lang="en-US" dirty="0"/>
          </a:p>
          <a:p>
            <a:pPr marL="552450" lvl="1"/>
            <a:r>
              <a:rPr lang="en-US" dirty="0"/>
              <a:t>Provide in-depth understanding of an aspect of systems</a:t>
            </a:r>
            <a:endParaRPr lang="en-US" dirty="0"/>
          </a:p>
          <a:p>
            <a:pPr marL="552450" lvl="1"/>
            <a:r>
              <a:rPr lang="en-US" dirty="0"/>
              <a:t>Programming and measurement</a:t>
            </a:r>
            <a:endParaRPr lang="en-US" dirty="0"/>
          </a:p>
          <a:p>
            <a:pPr marL="292100"/>
            <a:r>
              <a:rPr lang="en-US" dirty="0"/>
              <a:t>Written Assignments (best 10 of 12)</a:t>
            </a:r>
            <a:endParaRPr lang="en-US" dirty="0"/>
          </a:p>
          <a:p>
            <a:pPr marL="552450" lvl="1"/>
            <a:r>
              <a:rPr lang="en-US" dirty="0"/>
              <a:t>Reinforce concepts</a:t>
            </a:r>
            <a:endParaRPr lang="en-US" dirty="0"/>
          </a:p>
          <a:p>
            <a:pPr marL="552450" lvl="1"/>
            <a:r>
              <a:rPr lang="en-US" dirty="0"/>
              <a:t>You earn 1/3 of score by grading your peers’ work according to our rubric</a:t>
            </a:r>
            <a:endParaRPr lang="en-US" dirty="0"/>
          </a:p>
          <a:p>
            <a:pPr marL="552450" lvl="1"/>
            <a:r>
              <a:rPr lang="en-US" dirty="0"/>
              <a:t>Due Wednesdays at 11:59pm ET with peer grades due the next Wednesday</a:t>
            </a:r>
            <a:endParaRPr lang="en-US" dirty="0"/>
          </a:p>
          <a:p>
            <a:r>
              <a:rPr lang="en-US" dirty="0"/>
              <a:t>Final Exam</a:t>
            </a:r>
            <a:endParaRPr lang="en-US" dirty="0">
              <a:solidFill>
                <a:srgbClr val="FF0000"/>
              </a:solidFill>
            </a:endParaRPr>
          </a:p>
          <a:p>
            <a:pPr marL="552450" lvl="1"/>
            <a:r>
              <a:rPr lang="en-US" dirty="0"/>
              <a:t>Test your understanding of concepts &amp; mathematical principles</a:t>
            </a:r>
            <a:endParaRPr lang="en-US" dirty="0"/>
          </a:p>
          <a:p>
            <a:pPr marL="552450" lvl="1"/>
            <a:r>
              <a:rPr lang="en-US" dirty="0"/>
              <a:t>Covers content from the whole semester</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true" noChangeArrowheads="true"/>
          </p:cNvSpPr>
          <p:nvPr>
            <p:ph type="title"/>
          </p:nvPr>
        </p:nvSpPr>
        <p:spPr/>
        <p:txBody>
          <a:bodyPr/>
          <a:lstStyle/>
          <a:p>
            <a:pPr marL="119380" indent="-119380"/>
            <a:r>
              <a:rPr lang="en-US"/>
              <a:t>Programs and Data</a:t>
            </a:r>
            <a:endParaRPr lang="en-US"/>
          </a:p>
        </p:txBody>
      </p:sp>
      <p:sp>
        <p:nvSpPr>
          <p:cNvPr id="43012" name="Rectangle 4"/>
          <p:cNvSpPr>
            <a:spLocks noGrp="true" noChangeArrowheads="true"/>
          </p:cNvSpPr>
          <p:nvPr>
            <p:ph type="body" idx="1"/>
          </p:nvPr>
        </p:nvSpPr>
        <p:spPr/>
        <p:txBody>
          <a:bodyPr/>
          <a:lstStyle/>
          <a:p>
            <a:r>
              <a:rPr lang="en-US" dirty="0"/>
              <a:t>Topics</a:t>
            </a:r>
            <a:endParaRPr lang="en-US" dirty="0"/>
          </a:p>
          <a:p>
            <a:pPr marL="552450" lvl="1"/>
            <a:r>
              <a:rPr lang="en-US" dirty="0"/>
              <a:t>Bit operations, arithmetic, assembly language programs</a:t>
            </a:r>
            <a:endParaRPr lang="en-US" dirty="0"/>
          </a:p>
          <a:p>
            <a:pPr marL="552450" lvl="1"/>
            <a:r>
              <a:rPr lang="en-US" dirty="0"/>
              <a:t>Representation of C control and data structures</a:t>
            </a:r>
            <a:endParaRPr lang="en-US" dirty="0"/>
          </a:p>
          <a:p>
            <a:pPr marL="552450" lvl="1"/>
            <a:r>
              <a:rPr lang="en-US" dirty="0"/>
              <a:t>Includes aspects of architecture and compilers </a:t>
            </a:r>
            <a:endParaRPr lang="en-US" dirty="0"/>
          </a:p>
          <a:p>
            <a:endParaRPr lang="en-US" dirty="0"/>
          </a:p>
          <a:p>
            <a:r>
              <a:rPr lang="en-US" dirty="0"/>
              <a:t>Assignments</a:t>
            </a:r>
            <a:endParaRPr lang="en-US" dirty="0"/>
          </a:p>
          <a:p>
            <a:pPr marL="552450" lvl="1"/>
            <a:r>
              <a:rPr lang="en-US" dirty="0"/>
              <a:t>L0 (C programming Lab): Test/refresh your C programming abilities</a:t>
            </a:r>
            <a:endParaRPr lang="en-US" dirty="0"/>
          </a:p>
          <a:p>
            <a:pPr marL="552450" lvl="1"/>
            <a:r>
              <a:rPr lang="en-US" dirty="0"/>
              <a:t>L1 (</a:t>
            </a:r>
            <a:r>
              <a:rPr lang="en-US" dirty="0" err="1"/>
              <a:t>datalab</a:t>
            </a:r>
            <a:r>
              <a:rPr lang="en-US" dirty="0"/>
              <a:t>): Manipulating bits</a:t>
            </a:r>
            <a:endParaRPr lang="en-US" dirty="0"/>
          </a:p>
          <a:p>
            <a:pPr marL="552450" lvl="1"/>
            <a:r>
              <a:rPr lang="en-US" dirty="0"/>
              <a:t>L2 (</a:t>
            </a:r>
            <a:r>
              <a:rPr lang="en-US" dirty="0" err="1"/>
              <a:t>bomblab</a:t>
            </a:r>
            <a:r>
              <a:rPr lang="en-US" dirty="0"/>
              <a:t>): Defusing a binary bomb</a:t>
            </a:r>
            <a:endParaRPr lang="en-US" dirty="0"/>
          </a:p>
          <a:p>
            <a:pPr marL="552450" lvl="1"/>
            <a:r>
              <a:rPr lang="en-US" dirty="0"/>
              <a:t>L3 (</a:t>
            </a:r>
            <a:r>
              <a:rPr lang="en-US" dirty="0" err="1"/>
              <a:t>attacklab</a:t>
            </a:r>
            <a:r>
              <a:rPr lang="en-US" dirty="0"/>
              <a:t>): The basics of code injection attacks</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true" noChangeArrowheads="true"/>
          </p:cNvSpPr>
          <p:nvPr>
            <p:ph type="title"/>
          </p:nvPr>
        </p:nvSpPr>
        <p:spPr/>
        <p:txBody>
          <a:bodyPr/>
          <a:lstStyle/>
          <a:p>
            <a:pPr marL="119380" indent="-119380"/>
            <a:r>
              <a:rPr lang="en-US"/>
              <a:t>The Memory Hierarchy</a:t>
            </a:r>
            <a:endParaRPr lang="en-US"/>
          </a:p>
        </p:txBody>
      </p:sp>
      <p:sp>
        <p:nvSpPr>
          <p:cNvPr id="44036" name="Rectangle 4"/>
          <p:cNvSpPr>
            <a:spLocks noGrp="true" noChangeArrowheads="true"/>
          </p:cNvSpPr>
          <p:nvPr>
            <p:ph type="body" idx="1"/>
          </p:nvPr>
        </p:nvSpPr>
        <p:spPr/>
        <p:txBody>
          <a:bodyPr/>
          <a:lstStyle/>
          <a:p>
            <a:r>
              <a:rPr lang="en-US" dirty="0"/>
              <a:t>Topics</a:t>
            </a:r>
            <a:endParaRPr lang="en-US" dirty="0"/>
          </a:p>
          <a:p>
            <a:pPr marL="552450" lvl="1"/>
            <a:r>
              <a:rPr lang="en-US" dirty="0"/>
              <a:t>Memory technology, memory hierarchy, caches, disks, locality</a:t>
            </a:r>
            <a:endParaRPr lang="en-US" dirty="0"/>
          </a:p>
          <a:p>
            <a:pPr marL="552450" lvl="1"/>
            <a:r>
              <a:rPr lang="en-US" dirty="0"/>
              <a:t>Includes aspects of architecture and OS</a:t>
            </a:r>
            <a:endParaRPr lang="en-US" dirty="0"/>
          </a:p>
          <a:p>
            <a:pPr marL="552450" lvl="1"/>
            <a:endParaRPr lang="en-US" dirty="0"/>
          </a:p>
          <a:p>
            <a:pPr marL="292100"/>
            <a:r>
              <a:rPr lang="en-US" dirty="0"/>
              <a:t>Assignments</a:t>
            </a:r>
            <a:endParaRPr lang="en-US" dirty="0"/>
          </a:p>
          <a:p>
            <a:pPr marL="552450" lvl="1"/>
            <a:r>
              <a:rPr lang="en-US" dirty="0"/>
              <a:t>L4 (</a:t>
            </a:r>
            <a:r>
              <a:rPr lang="en-US" dirty="0" err="1"/>
              <a:t>cachelab</a:t>
            </a:r>
            <a:r>
              <a:rPr lang="en-US" dirty="0"/>
              <a:t>): Building a cache simulator and optimizing for locality.</a:t>
            </a:r>
            <a:endParaRPr lang="en-US" dirty="0"/>
          </a:p>
          <a:p>
            <a:pPr marL="838200" lvl="2"/>
            <a:r>
              <a:rPr lang="en-US" dirty="0"/>
              <a:t>Learn how to exploit locality in your programs. </a:t>
            </a:r>
            <a:endParaRPr lang="en-US" dirty="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true" noChangeArrowheads="true"/>
          </p:cNvSpPr>
          <p:nvPr>
            <p:ph type="title"/>
          </p:nvPr>
        </p:nvSpPr>
        <p:spPr/>
        <p:txBody>
          <a:bodyPr/>
          <a:lstStyle/>
          <a:p>
            <a:pPr marL="119380" indent="-119380"/>
            <a:r>
              <a:rPr lang="en-US"/>
              <a:t> Virtual Memory</a:t>
            </a:r>
            <a:endParaRPr lang="en-US"/>
          </a:p>
        </p:txBody>
      </p:sp>
      <p:sp>
        <p:nvSpPr>
          <p:cNvPr id="47108" name="Rectangle 4"/>
          <p:cNvSpPr>
            <a:spLocks noGrp="true" noChangeArrowheads="true"/>
          </p:cNvSpPr>
          <p:nvPr>
            <p:ph type="body" idx="1"/>
          </p:nvPr>
        </p:nvSpPr>
        <p:spPr/>
        <p:txBody>
          <a:bodyPr/>
          <a:lstStyle/>
          <a:p>
            <a:r>
              <a:rPr lang="en-US" dirty="0"/>
              <a:t>Topics</a:t>
            </a:r>
            <a:endParaRPr lang="en-US" dirty="0"/>
          </a:p>
          <a:p>
            <a:pPr marL="552450" lvl="1"/>
            <a:r>
              <a:rPr lang="en-US" dirty="0"/>
              <a:t>Virtual memory, address translation, dynamic storage allocation</a:t>
            </a:r>
            <a:endParaRPr lang="en-US" dirty="0"/>
          </a:p>
          <a:p>
            <a:pPr marL="552450" lvl="1"/>
            <a:r>
              <a:rPr lang="en-US" dirty="0"/>
              <a:t>Includes aspects of architecture and OS</a:t>
            </a:r>
            <a:endParaRPr lang="en-US" dirty="0"/>
          </a:p>
          <a:p>
            <a:endParaRPr lang="en-US" dirty="0"/>
          </a:p>
          <a:p>
            <a:r>
              <a:rPr lang="en-US" dirty="0"/>
              <a:t>Assignments</a:t>
            </a:r>
            <a:endParaRPr lang="en-US" dirty="0"/>
          </a:p>
          <a:p>
            <a:pPr marL="552450" lvl="1"/>
            <a:r>
              <a:rPr lang="en-US" dirty="0"/>
              <a:t>L5 (</a:t>
            </a:r>
            <a:r>
              <a:rPr lang="en-US" dirty="0" err="1"/>
              <a:t>malloclab</a:t>
            </a:r>
            <a:r>
              <a:rPr lang="en-US" dirty="0"/>
              <a:t>): Writing your own malloc package</a:t>
            </a:r>
            <a:endParaRPr lang="en-US" dirty="0"/>
          </a:p>
          <a:p>
            <a:pPr marL="838200" lvl="2"/>
            <a:r>
              <a:rPr lang="en-US" dirty="0"/>
              <a:t>Get a real feel for systems-level programming</a:t>
            </a:r>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true" noChangeArrowheads="true"/>
          </p:cNvSpPr>
          <p:nvPr>
            <p:ph type="title"/>
          </p:nvPr>
        </p:nvSpPr>
        <p:spPr/>
        <p:txBody>
          <a:bodyPr/>
          <a:lstStyle/>
          <a:p>
            <a:pPr marL="119380" indent="-119380"/>
            <a:r>
              <a:rPr lang="en-US" dirty="0"/>
              <a:t>Exceptional Control Flow</a:t>
            </a:r>
            <a:r>
              <a:rPr lang="zh-CN" altLang="en-US" dirty="0"/>
              <a:t>　异常控制流</a:t>
            </a:r>
            <a:endParaRPr lang="zh-CN" altLang="en-US" dirty="0"/>
          </a:p>
        </p:txBody>
      </p:sp>
      <p:sp>
        <p:nvSpPr>
          <p:cNvPr id="46084" name="Rectangle 4"/>
          <p:cNvSpPr>
            <a:spLocks noGrp="true" noChangeArrowheads="true"/>
          </p:cNvSpPr>
          <p:nvPr>
            <p:ph type="body" idx="1"/>
          </p:nvPr>
        </p:nvSpPr>
        <p:spPr>
          <a:xfrm>
            <a:off x="381000" y="1397000"/>
            <a:ext cx="7823200" cy="5435600"/>
          </a:xfrm>
        </p:spPr>
        <p:txBody>
          <a:bodyPr/>
          <a:lstStyle/>
          <a:p>
            <a:r>
              <a:rPr lang="en-US" dirty="0"/>
              <a:t>Topics</a:t>
            </a:r>
            <a:endParaRPr lang="en-US" dirty="0"/>
          </a:p>
          <a:p>
            <a:pPr marL="552450" lvl="1"/>
            <a:r>
              <a:rPr lang="en-US" dirty="0"/>
              <a:t>Hardware exceptions, processes, process control, Unix signals, nonlocal jumps</a:t>
            </a:r>
            <a:endParaRPr lang="en-US" dirty="0"/>
          </a:p>
          <a:p>
            <a:pPr marL="552450" lvl="1"/>
            <a:r>
              <a:rPr lang="en-US" dirty="0"/>
              <a:t>Includes aspects of compilers, OS, and architecture</a:t>
            </a:r>
            <a:endParaRPr lang="en-US" dirty="0"/>
          </a:p>
          <a:p>
            <a:pPr marL="552450" lvl="1"/>
            <a:endParaRPr lang="en-US" dirty="0"/>
          </a:p>
          <a:p>
            <a:r>
              <a:rPr lang="en-US" dirty="0"/>
              <a:t>Assignments</a:t>
            </a:r>
            <a:endParaRPr lang="en-US" dirty="0"/>
          </a:p>
          <a:p>
            <a:pPr marL="552450" lvl="1"/>
            <a:r>
              <a:rPr lang="en-US" dirty="0"/>
              <a:t>L6 (</a:t>
            </a:r>
            <a:r>
              <a:rPr lang="en-US" dirty="0" err="1"/>
              <a:t>tshlab</a:t>
            </a:r>
            <a:r>
              <a:rPr lang="en-US" dirty="0"/>
              <a:t>): Writing your own Unix shell.</a:t>
            </a:r>
            <a:endParaRPr lang="en-US" dirty="0"/>
          </a:p>
          <a:p>
            <a:pPr marL="838200" lvl="2"/>
            <a:r>
              <a:rPr lang="en-US" dirty="0"/>
              <a:t>A first introduction to concurrency</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true" noChangeArrowheads="true"/>
          </p:cNvSpPr>
          <p:nvPr>
            <p:ph type="title"/>
          </p:nvPr>
        </p:nvSpPr>
        <p:spPr/>
        <p:txBody>
          <a:bodyPr/>
          <a:lstStyle/>
          <a:p>
            <a:pPr marL="119380" indent="-119380"/>
            <a:r>
              <a:rPr lang="en-US"/>
              <a:t> Networking, and Concurrency</a:t>
            </a:r>
            <a:endParaRPr lang="en-US"/>
          </a:p>
        </p:txBody>
      </p:sp>
      <p:sp>
        <p:nvSpPr>
          <p:cNvPr id="48132" name="Rectangle 4"/>
          <p:cNvSpPr>
            <a:spLocks noGrp="true" noChangeArrowheads="true"/>
          </p:cNvSpPr>
          <p:nvPr>
            <p:ph type="body" idx="1"/>
          </p:nvPr>
        </p:nvSpPr>
        <p:spPr/>
        <p:txBody>
          <a:bodyPr/>
          <a:lstStyle/>
          <a:p>
            <a:r>
              <a:rPr lang="en-US" dirty="0"/>
              <a:t>Topics</a:t>
            </a:r>
            <a:endParaRPr lang="en-US" dirty="0"/>
          </a:p>
          <a:p>
            <a:pPr marL="552450" lvl="1"/>
            <a:r>
              <a:rPr lang="en-US" dirty="0"/>
              <a:t>High level and low-level I/O, network programming</a:t>
            </a:r>
            <a:endParaRPr lang="en-US" dirty="0"/>
          </a:p>
          <a:p>
            <a:pPr marL="552450" lvl="1"/>
            <a:r>
              <a:rPr lang="en-US" dirty="0"/>
              <a:t>Internet services, Web servers</a:t>
            </a:r>
            <a:endParaRPr lang="en-US" dirty="0"/>
          </a:p>
          <a:p>
            <a:pPr marL="552450" lvl="1"/>
            <a:r>
              <a:rPr lang="en-US" dirty="0"/>
              <a:t>concurrency, concurrent server design, threads</a:t>
            </a:r>
            <a:endParaRPr lang="en-US" dirty="0"/>
          </a:p>
          <a:p>
            <a:pPr marL="552450" lvl="1"/>
            <a:r>
              <a:rPr lang="en-US" dirty="0"/>
              <a:t>I/O multiplexing with select</a:t>
            </a:r>
            <a:endParaRPr lang="en-US" dirty="0"/>
          </a:p>
          <a:p>
            <a:pPr marL="552450" lvl="1"/>
            <a:r>
              <a:rPr lang="en-US" dirty="0"/>
              <a:t>Includes aspects of networking, OS, and architecture</a:t>
            </a:r>
            <a:endParaRPr lang="en-US" dirty="0"/>
          </a:p>
          <a:p>
            <a:endParaRPr lang="en-US" dirty="0"/>
          </a:p>
          <a:p>
            <a:r>
              <a:rPr lang="en-US" dirty="0"/>
              <a:t>Assignments</a:t>
            </a:r>
            <a:endParaRPr lang="en-US" dirty="0"/>
          </a:p>
          <a:p>
            <a:pPr marL="552450" lvl="1"/>
            <a:r>
              <a:rPr lang="en-US" dirty="0"/>
              <a:t>L7 (</a:t>
            </a:r>
            <a:r>
              <a:rPr lang="en-US" dirty="0" err="1"/>
              <a:t>proxylab</a:t>
            </a:r>
            <a:r>
              <a:rPr lang="en-US" dirty="0"/>
              <a:t>): Writing your own Web proxy</a:t>
            </a:r>
            <a:endParaRPr lang="en-US" dirty="0"/>
          </a:p>
          <a:p>
            <a:pPr marL="838200" lvl="2"/>
            <a:r>
              <a:rPr lang="en-US" dirty="0"/>
              <a:t>Learn network programming and more about concurrency and synchronization. </a:t>
            </a:r>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true" noChangeArrowheads="true"/>
          </p:cNvSpPr>
          <p:nvPr>
            <p:ph type="title"/>
          </p:nvPr>
        </p:nvSpPr>
        <p:spPr/>
        <p:txBody>
          <a:bodyPr/>
          <a:lstStyle/>
          <a:p>
            <a:pPr marL="119380" indent="-119380"/>
            <a:r>
              <a:rPr lang="en-US"/>
              <a:t>Lab Rationale </a:t>
            </a:r>
            <a:endParaRPr lang="en-US"/>
          </a:p>
        </p:txBody>
      </p:sp>
      <p:sp>
        <p:nvSpPr>
          <p:cNvPr id="49156" name="Rectangle 4"/>
          <p:cNvSpPr>
            <a:spLocks noGrp="true" noChangeArrowheads="true"/>
          </p:cNvSpPr>
          <p:nvPr>
            <p:ph type="body" idx="1"/>
          </p:nvPr>
        </p:nvSpPr>
        <p:spPr/>
        <p:txBody>
          <a:bodyPr/>
          <a:lstStyle/>
          <a:p>
            <a:r>
              <a:rPr lang="en-US" dirty="0"/>
              <a:t>Each lab has a well-defined goal such as solving a puzzle or winning a contest</a:t>
            </a:r>
            <a:endParaRPr lang="en-US" dirty="0"/>
          </a:p>
          <a:p>
            <a:endParaRPr lang="en-US" dirty="0"/>
          </a:p>
          <a:p>
            <a:r>
              <a:rPr lang="en-US" dirty="0"/>
              <a:t>Doing the lab should result in new skills and concepts</a:t>
            </a:r>
            <a:endParaRPr lang="en-US" dirty="0"/>
          </a:p>
          <a:p>
            <a:endParaRPr lang="en-US" dirty="0"/>
          </a:p>
          <a:p>
            <a:r>
              <a:rPr lang="en-US" dirty="0"/>
              <a:t>We try to use competition in a fun and healthy way</a:t>
            </a:r>
            <a:endParaRPr lang="en-US" dirty="0"/>
          </a:p>
          <a:p>
            <a:pPr marL="552450" lvl="1"/>
            <a:r>
              <a:rPr lang="en-US" dirty="0"/>
              <a:t>Set a reasonable threshold for full credit</a:t>
            </a:r>
            <a:endParaRPr lang="en-US" dirty="0"/>
          </a:p>
          <a:p>
            <a:pPr marL="552450" lvl="1"/>
            <a:r>
              <a:rPr lang="en-US" dirty="0"/>
              <a:t>Post intermediate results (anonymized) on Autolab scoreboard for glory!</a:t>
            </a:r>
            <a:endParaRPr lang="en-US"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smtClean="0"/>
              <a:t>Lab0: C Programming</a:t>
            </a:r>
            <a:endParaRPr lang="en-US" dirty="0"/>
          </a:p>
        </p:txBody>
      </p:sp>
      <p:sp>
        <p:nvSpPr>
          <p:cNvPr id="3" name="Content Placeholder 2"/>
          <p:cNvSpPr>
            <a:spLocks noGrp="true"/>
          </p:cNvSpPr>
          <p:nvPr>
            <p:ph idx="1"/>
          </p:nvPr>
        </p:nvSpPr>
        <p:spPr/>
        <p:txBody>
          <a:bodyPr/>
          <a:lstStyle/>
          <a:p>
            <a:r>
              <a:rPr lang="en-US" dirty="0" smtClean="0"/>
              <a:t>You can start now: see </a:t>
            </a:r>
            <a:r>
              <a:rPr lang="en-US" dirty="0" smtClean="0">
                <a:hlinkClick r:id="rId1"/>
              </a:rPr>
              <a:t>213 schedule page</a:t>
            </a:r>
            <a:endParaRPr lang="en-US" dirty="0" smtClean="0"/>
          </a:p>
          <a:p>
            <a:r>
              <a:rPr lang="en-US" dirty="0" smtClean="0"/>
              <a:t>It should all be review:</a:t>
            </a:r>
            <a:endParaRPr lang="en-US" dirty="0" smtClean="0"/>
          </a:p>
          <a:p>
            <a:pPr lvl="1"/>
            <a:r>
              <a:rPr lang="en-US" dirty="0" smtClean="0"/>
              <a:t>Basic C control flow, syntax, etc.</a:t>
            </a:r>
            <a:endParaRPr lang="en-US" dirty="0" smtClean="0"/>
          </a:p>
          <a:p>
            <a:pPr lvl="1"/>
            <a:r>
              <a:rPr lang="en-US" dirty="0"/>
              <a:t>Explicit memory management, as required in C. </a:t>
            </a:r>
            <a:endParaRPr lang="en-US" dirty="0"/>
          </a:p>
          <a:p>
            <a:pPr lvl="1"/>
            <a:r>
              <a:rPr lang="en-US" dirty="0" smtClean="0"/>
              <a:t>Creating </a:t>
            </a:r>
            <a:r>
              <a:rPr lang="en-US" dirty="0"/>
              <a:t>and manipulating pointer-based data </a:t>
            </a:r>
            <a:r>
              <a:rPr lang="en-US" dirty="0" smtClean="0"/>
              <a:t>structures.</a:t>
            </a:r>
            <a:endParaRPr lang="en-US" dirty="0" smtClean="0"/>
          </a:p>
          <a:p>
            <a:pPr lvl="1"/>
            <a:r>
              <a:rPr lang="en-US" dirty="0" smtClean="0"/>
              <a:t>Implementing </a:t>
            </a:r>
            <a:r>
              <a:rPr lang="en-US" dirty="0"/>
              <a:t>robust code that operates correctly with invalid arguments, including NULL </a:t>
            </a:r>
            <a:r>
              <a:rPr lang="en-US" dirty="0" smtClean="0"/>
              <a:t>pointers.</a:t>
            </a:r>
            <a:endParaRPr lang="en-US" dirty="0" smtClean="0"/>
          </a:p>
          <a:p>
            <a:pPr lvl="1"/>
            <a:r>
              <a:rPr lang="en-US" dirty="0" smtClean="0"/>
              <a:t>Creating </a:t>
            </a:r>
            <a:r>
              <a:rPr lang="en-US" dirty="0"/>
              <a:t>rules in a </a:t>
            </a:r>
            <a:r>
              <a:rPr lang="en-US" dirty="0" err="1" smtClean="0"/>
              <a:t>Makefile</a:t>
            </a:r>
            <a:endParaRPr lang="en-US" dirty="0" smtClean="0"/>
          </a:p>
          <a:p>
            <a:r>
              <a:rPr lang="en-US" dirty="0" smtClean="0"/>
              <a:t>If this lab takes you more than 10 hours, please think hard about taking the course.</a:t>
            </a:r>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true" noChangeArrowheads="true"/>
          </p:cNvSpPr>
          <p:nvPr>
            <p:ph type="title"/>
          </p:nvPr>
        </p:nvSpPr>
        <p:spPr>
          <a:xfrm>
            <a:off x="381000" y="228600"/>
            <a:ext cx="8382000" cy="1092200"/>
          </a:xfrm>
        </p:spPr>
        <p:txBody>
          <a:bodyPr/>
          <a:lstStyle/>
          <a:p>
            <a:pPr marL="119380" indent="-119380"/>
            <a:r>
              <a:rPr lang="en-US" dirty="0"/>
              <a:t>Policies: Lab</a:t>
            </a:r>
            <a:endParaRPr lang="en-US" dirty="0"/>
          </a:p>
        </p:txBody>
      </p:sp>
      <p:sp>
        <p:nvSpPr>
          <p:cNvPr id="36868" name="Rectangle 4"/>
          <p:cNvSpPr>
            <a:spLocks noGrp="true" noChangeArrowheads="true"/>
          </p:cNvSpPr>
          <p:nvPr>
            <p:ph type="body" idx="1"/>
          </p:nvPr>
        </p:nvSpPr>
        <p:spPr>
          <a:xfrm>
            <a:off x="381000" y="1397000"/>
            <a:ext cx="8382000" cy="4927600"/>
          </a:xfrm>
        </p:spPr>
        <p:txBody>
          <a:bodyPr/>
          <a:lstStyle/>
          <a:p>
            <a:r>
              <a:rPr lang="en-US" dirty="0"/>
              <a:t>Work groups</a:t>
            </a:r>
            <a:endParaRPr lang="en-US" dirty="0"/>
          </a:p>
          <a:p>
            <a:pPr marL="552450" lvl="1"/>
            <a:r>
              <a:rPr lang="en-US" dirty="0"/>
              <a:t>You must work alone on all lab assignments</a:t>
            </a:r>
            <a:endParaRPr lang="en-US" dirty="0"/>
          </a:p>
          <a:p>
            <a:pPr marL="552450" lvl="1"/>
            <a:endParaRPr lang="en-US" dirty="0"/>
          </a:p>
          <a:p>
            <a:pPr marL="317500" lvl="1" indent="0">
              <a:buNone/>
            </a:pPr>
            <a:endParaRPr lang="en-US" dirty="0"/>
          </a:p>
          <a:p>
            <a:r>
              <a:rPr lang="en-US" dirty="0" err="1"/>
              <a:t>Handins</a:t>
            </a:r>
            <a:endParaRPr lang="en-US" dirty="0"/>
          </a:p>
          <a:p>
            <a:pPr marL="552450" lvl="1"/>
            <a:r>
              <a:rPr lang="en-US" dirty="0"/>
              <a:t>Labs due at 11:59pm ET</a:t>
            </a:r>
            <a:endParaRPr lang="en-US" dirty="0"/>
          </a:p>
          <a:p>
            <a:pPr marL="552450" lvl="1"/>
            <a:r>
              <a:rPr lang="en-US" dirty="0"/>
              <a:t>Electronic handins using </a:t>
            </a:r>
            <a:r>
              <a:rPr lang="en-US" b="1" dirty="0" err="1">
                <a:solidFill>
                  <a:srgbClr val="FF0000"/>
                </a:solidFill>
              </a:rPr>
              <a:t>Autolab</a:t>
            </a:r>
            <a:r>
              <a:rPr lang="en-US" dirty="0"/>
              <a:t> (no exceptions!)</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true" noChangeArrowheads="true"/>
          </p:cNvSpPr>
          <p:nvPr>
            <p:ph type="title"/>
          </p:nvPr>
        </p:nvSpPr>
        <p:spPr>
          <a:xfrm>
            <a:off x="381000" y="254000"/>
            <a:ext cx="8382000" cy="1143000"/>
          </a:xfrm>
        </p:spPr>
        <p:txBody>
          <a:bodyPr/>
          <a:lstStyle/>
          <a:p>
            <a:r>
              <a:rPr lang="en-US" b="1" dirty="0">
                <a:solidFill>
                  <a:schemeClr val="tx1">
                    <a:lumMod val="65000"/>
                    <a:lumOff val="35000"/>
                  </a:schemeClr>
                </a:solidFill>
              </a:rPr>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true" noChangeArrowheads="true"/>
          </p:cNvSpPr>
          <p:nvPr>
            <p:ph type="body" idx="1"/>
          </p:nvPr>
        </p:nvSpPr>
        <p:spPr/>
        <p:txBody>
          <a:bodyPr/>
          <a:lstStyle/>
          <a:p>
            <a:r>
              <a:rPr lang="en-US" b="1" dirty="0"/>
              <a:t>Example 1: Is x</a:t>
            </a:r>
            <a:r>
              <a:rPr lang="en-US" b="1" baseline="32000" dirty="0"/>
              <a:t>2</a:t>
            </a:r>
            <a:r>
              <a:rPr lang="en-US" b="1" dirty="0"/>
              <a:t> ≥ 0?</a:t>
            </a:r>
            <a:endParaRPr lang="en-US" b="1" dirty="0"/>
          </a:p>
          <a:p>
            <a:pPr marL="552450" lvl="1">
              <a:spcBef>
                <a:spcPts val="1600"/>
              </a:spcBef>
            </a:pPr>
            <a:r>
              <a:rPr lang="en-US" dirty="0"/>
              <a:t>Float’s: Yes!</a:t>
            </a:r>
            <a:endParaRPr lang="en-US" dirty="0"/>
          </a:p>
          <a:p>
            <a:pPr marL="552450" lvl="1">
              <a:spcBef>
                <a:spcPts val="9600"/>
              </a:spcBef>
            </a:pPr>
            <a:r>
              <a:rPr lang="en-US" dirty="0" err="1"/>
              <a:t>Int’s</a:t>
            </a:r>
            <a:r>
              <a:rPr lang="en-US" dirty="0"/>
              <a:t>:</a:t>
            </a:r>
            <a:endParaRPr lang="en-US" dirty="0"/>
          </a:p>
          <a:p>
            <a:pPr marL="838200" lvl="2"/>
            <a:r>
              <a:rPr lang="en-US" dirty="0">
                <a:ea typeface="Zapf Dingbats" charset="2"/>
                <a:cs typeface="Zapf Dingbats" charset="2"/>
              </a:rPr>
              <a:t> 40000 * 40000 </a:t>
            </a:r>
            <a:r>
              <a:rPr lang="en-US" dirty="0"/>
              <a:t>--&gt; </a:t>
            </a:r>
            <a:r>
              <a:rPr lang="en-US" dirty="0">
                <a:ea typeface="Zapf Dingbats" charset="2"/>
                <a:cs typeface="Zapf Dingbats" charset="2"/>
              </a:rPr>
              <a:t>1600000000</a:t>
            </a:r>
            <a:endParaRPr lang="en-US" dirty="0"/>
          </a:p>
          <a:p>
            <a:pPr marL="838200" lvl="2"/>
            <a:r>
              <a:rPr lang="en-US" dirty="0">
                <a:ea typeface="Zapf Dingbats" charset="2"/>
                <a:cs typeface="Zapf Dingbats" charset="2"/>
              </a:rPr>
              <a:t> 50000 * </a:t>
            </a:r>
            <a:r>
              <a:rPr lang="en-US">
                <a:ea typeface="Zapf Dingbats" charset="2"/>
                <a:cs typeface="Zapf Dingbats" charset="2"/>
              </a:rPr>
              <a:t>50000 </a:t>
            </a:r>
            <a:r>
              <a:rPr lang="en-US"/>
              <a:t>--&gt; </a:t>
            </a:r>
            <a:r>
              <a:rPr lang="en-US">
                <a:ea typeface="Zapf Dingbats" charset="2"/>
                <a:cs typeface="Zapf Dingbats" charset="2"/>
              </a:rPr>
              <a:t>?</a:t>
            </a:r>
            <a:endParaRPr lang="en-US" dirty="0"/>
          </a:p>
          <a:p>
            <a:r>
              <a:rPr lang="en-US" b="1" dirty="0"/>
              <a:t>Example 2: Is (</a:t>
            </a:r>
            <a:r>
              <a:rPr lang="en-US" b="1" dirty="0" err="1"/>
              <a:t>x</a:t>
            </a:r>
            <a:r>
              <a:rPr lang="en-US" b="1" dirty="0"/>
              <a:t> + </a:t>
            </a:r>
            <a:r>
              <a:rPr lang="en-US" b="1" dirty="0" err="1"/>
              <a:t>y</a:t>
            </a:r>
            <a:r>
              <a:rPr lang="en-US" b="1" dirty="0"/>
              <a:t>) + </a:t>
            </a:r>
            <a:r>
              <a:rPr lang="en-US" b="1" dirty="0" err="1"/>
              <a:t>z</a:t>
            </a:r>
            <a:r>
              <a:rPr lang="en-US" b="1" dirty="0"/>
              <a:t>  =  </a:t>
            </a:r>
            <a:r>
              <a:rPr lang="en-US" b="1" dirty="0" err="1"/>
              <a:t>x</a:t>
            </a:r>
            <a:r>
              <a:rPr lang="en-US" b="1" dirty="0"/>
              <a:t> + (</a:t>
            </a:r>
            <a:r>
              <a:rPr lang="en-US" b="1" dirty="0" err="1"/>
              <a:t>y</a:t>
            </a:r>
            <a:r>
              <a:rPr lang="en-US" b="1" dirty="0"/>
              <a:t> + </a:t>
            </a:r>
            <a:r>
              <a:rPr lang="en-US" b="1" dirty="0" err="1"/>
              <a:t>z</a:t>
            </a:r>
            <a:r>
              <a:rPr lang="en-US" b="1" dirty="0"/>
              <a:t>)?</a:t>
            </a:r>
            <a:endParaRPr lang="en-US" b="1" dirty="0"/>
          </a:p>
          <a:p>
            <a:pPr marL="552450" lvl="1"/>
            <a:r>
              <a:rPr lang="en-US" dirty="0"/>
              <a:t>Unsigned &amp; Signed </a:t>
            </a:r>
            <a:r>
              <a:rPr lang="en-US" dirty="0" err="1"/>
              <a:t>Int’s</a:t>
            </a:r>
            <a:r>
              <a:rPr lang="en-US" dirty="0"/>
              <a:t>: Yes!</a:t>
            </a:r>
            <a:endParaRPr lang="en-US" dirty="0"/>
          </a:p>
          <a:p>
            <a:pPr marL="552450" lvl="1"/>
            <a:r>
              <a:rPr lang="en-US" dirty="0"/>
              <a:t>Float’s:	</a:t>
            </a:r>
            <a:endParaRPr lang="en-US" dirty="0"/>
          </a:p>
          <a:p>
            <a:pPr marL="838200" lvl="2"/>
            <a:r>
              <a:rPr lang="en-US" dirty="0"/>
              <a:t> (1e20 + -1e20) + 3.14 --&gt; 3.14</a:t>
            </a:r>
            <a:endParaRPr lang="en-US" dirty="0"/>
          </a:p>
          <a:p>
            <a:pPr marL="838200" lvl="2"/>
            <a:r>
              <a:rPr lang="en-US" dirty="0"/>
              <a:t> 1e20 + (-1e20 + 3.14) --&gt; ??</a:t>
            </a:r>
            <a:endParaRPr lang="en-US" dirty="0"/>
          </a:p>
        </p:txBody>
      </p:sp>
      <p:pic>
        <p:nvPicPr>
          <p:cNvPr id="7173" name="Picture 5"/>
          <p:cNvPicPr>
            <a:picLocks noChangeAspect="true" noChangeArrowheads="true"/>
          </p:cNvPicPr>
          <p:nvPr/>
        </p:nvPicPr>
        <p:blipFill>
          <a:blip r:embed="rId1"/>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lstStyle/>
          <a:p>
            <a:r>
              <a:rPr lang="en-US" sz="1200" dirty="0">
                <a:solidFill>
                  <a:schemeClr val="tx1"/>
                </a:solidFill>
                <a:latin typeface="Calibri" charset="0"/>
                <a:ea typeface="Calibri" charset="0"/>
                <a:cs typeface="Calibri" charset="0"/>
                <a:sym typeface="Calibri" charset="0"/>
              </a:rPr>
              <a:t>Source: xkcd.com/571</a:t>
            </a:r>
            <a:endParaRPr lang="en-US" sz="1200" dirty="0">
              <a:solidFill>
                <a:schemeClr val="tx1"/>
              </a:solidFill>
              <a:latin typeface="Calibri" charset="0"/>
              <a:ea typeface="Calibri" charset="0"/>
              <a:cs typeface="Calibri" charset="0"/>
              <a:sym typeface="Calibri"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dissolve">
                                      <p:cBhvr>
                                        <p:cTn id="4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ldLvl="3"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true" noChangeArrowheads="true"/>
          </p:cNvSpPr>
          <p:nvPr>
            <p:ph type="title"/>
          </p:nvPr>
        </p:nvSpPr>
        <p:spPr/>
        <p:txBody>
          <a:bodyPr/>
          <a:lstStyle/>
          <a:p>
            <a:pPr marL="119380" indent="-119380"/>
            <a:r>
              <a:rPr lang="en-US" dirty="0"/>
              <a:t>Facilities</a:t>
            </a:r>
            <a:endParaRPr lang="en-US" dirty="0"/>
          </a:p>
        </p:txBody>
      </p:sp>
      <p:sp>
        <p:nvSpPr>
          <p:cNvPr id="37892" name="Rectangle 4"/>
          <p:cNvSpPr>
            <a:spLocks noGrp="true" noChangeArrowheads="true"/>
          </p:cNvSpPr>
          <p:nvPr>
            <p:ph type="body" idx="1"/>
          </p:nvPr>
        </p:nvSpPr>
        <p:spPr>
          <a:xfrm>
            <a:off x="381000" y="1397000"/>
            <a:ext cx="7924800" cy="5308600"/>
          </a:xfrm>
        </p:spPr>
        <p:txBody>
          <a:bodyPr>
            <a:normAutofit fontScale="92500" lnSpcReduction="20000"/>
          </a:bodyPr>
          <a:lstStyle/>
          <a:p>
            <a:r>
              <a:rPr lang="en-US" dirty="0"/>
              <a:t>Labs will use the Intel Computer Systems Cluster</a:t>
            </a:r>
            <a:endParaRPr lang="en-US" dirty="0"/>
          </a:p>
          <a:p>
            <a:pPr lvl="1"/>
            <a:r>
              <a:rPr lang="en-US" dirty="0"/>
              <a:t>The “shark machines”</a:t>
            </a:r>
            <a:endParaRPr lang="en-US" dirty="0"/>
          </a:p>
          <a:p>
            <a:pPr lvl="1"/>
            <a:r>
              <a:rPr lang="en-US" dirty="0" err="1">
                <a:latin typeface="Courier New"/>
                <a:cs typeface="Courier New"/>
              </a:rPr>
              <a:t>linux</a:t>
            </a:r>
            <a:r>
              <a:rPr lang="en-US" dirty="0">
                <a:latin typeface="Courier New"/>
                <a:cs typeface="Courier New"/>
              </a:rPr>
              <a:t>&gt; </a:t>
            </a:r>
            <a:r>
              <a:rPr lang="en-US" dirty="0" err="1">
                <a:latin typeface="Courier New"/>
                <a:cs typeface="Courier New"/>
              </a:rPr>
              <a:t>ssh</a:t>
            </a:r>
            <a:r>
              <a:rPr lang="en-US" dirty="0">
                <a:latin typeface="Courier New"/>
                <a:cs typeface="Courier New"/>
              </a:rPr>
              <a:t> </a:t>
            </a:r>
            <a:r>
              <a:rPr lang="en-US" dirty="0" err="1">
                <a:latin typeface="Courier New"/>
                <a:cs typeface="Courier New"/>
              </a:rPr>
              <a:t>shark.ics.cs.cmu.edu</a:t>
            </a:r>
            <a:endParaRPr lang="en-US" dirty="0">
              <a:latin typeface="Courier New"/>
              <a:cs typeface="Courier New"/>
            </a:endParaRPr>
          </a:p>
          <a:p>
            <a:pPr lvl="1">
              <a:buNone/>
            </a:pPr>
            <a:endParaRPr lang="en-US" dirty="0">
              <a:latin typeface="Courier New"/>
              <a:cs typeface="Courier New"/>
            </a:endParaRPr>
          </a:p>
          <a:p>
            <a:pPr marL="552450" lvl="1"/>
            <a:r>
              <a:rPr lang="en-US" dirty="0"/>
              <a:t>21 servers donated by Intel for 213/513</a:t>
            </a:r>
            <a:endParaRPr lang="en-US" dirty="0"/>
          </a:p>
          <a:p>
            <a:pPr marL="838200" lvl="2"/>
            <a:r>
              <a:rPr lang="en-US" dirty="0"/>
              <a:t>10 student machines (for student logins)</a:t>
            </a:r>
            <a:endParaRPr lang="en-US" dirty="0"/>
          </a:p>
          <a:p>
            <a:pPr marL="838200" lvl="2"/>
            <a:r>
              <a:rPr lang="en-US" dirty="0"/>
              <a:t>1 head node (for instructor logins)</a:t>
            </a:r>
            <a:endParaRPr lang="en-US" dirty="0"/>
          </a:p>
          <a:p>
            <a:pPr marL="838200" lvl="2"/>
            <a:r>
              <a:rPr lang="en-US" dirty="0"/>
              <a:t>10 grading machines (for </a:t>
            </a:r>
            <a:r>
              <a:rPr lang="en-US" dirty="0" err="1"/>
              <a:t>autograding</a:t>
            </a:r>
            <a:r>
              <a:rPr lang="en-US" dirty="0"/>
              <a:t>)</a:t>
            </a:r>
            <a:endParaRPr lang="en-US" dirty="0"/>
          </a:p>
          <a:p>
            <a:pPr marL="552450" lvl="1"/>
            <a:r>
              <a:rPr lang="en-US" dirty="0"/>
              <a:t>Each server: Intel Core i7: 8 Nehalem cores, 32 GB DRAM, RHEL 6.1</a:t>
            </a:r>
            <a:endParaRPr lang="en-US" dirty="0"/>
          </a:p>
          <a:p>
            <a:pPr marL="552450" lvl="1"/>
            <a:r>
              <a:rPr lang="en-US" dirty="0"/>
              <a:t>Login using your Andrew ID and password</a:t>
            </a:r>
            <a:endParaRPr lang="en-US" dirty="0"/>
          </a:p>
          <a:p>
            <a:pPr marL="552450" lvl="1"/>
            <a:r>
              <a:rPr lang="en-US" dirty="0"/>
              <a:t>Storage shared with general-purpose Andrew clusters (AFS)</a:t>
            </a:r>
            <a:endParaRPr lang="en-US" dirty="0"/>
          </a:p>
          <a:p>
            <a:pPr marL="552450" lvl="1"/>
            <a:endParaRPr lang="en-US" dirty="0"/>
          </a:p>
          <a:p>
            <a:pPr marL="552450" lvl="1"/>
            <a:r>
              <a:rPr lang="en-US" dirty="0"/>
              <a:t>Please don’t use the general-purpose Andrew clusters for 213 work</a:t>
            </a:r>
            <a:endParaRPr lang="en-US" dirty="0"/>
          </a:p>
          <a:p>
            <a:pPr marL="838200" lvl="2"/>
            <a:r>
              <a:rPr lang="en-US" dirty="0"/>
              <a:t>They get overloaded</a:t>
            </a:r>
            <a:endParaRPr lang="en-US" dirty="0"/>
          </a:p>
          <a:p>
            <a:pPr marL="552450" lvl="1"/>
            <a:r>
              <a:rPr lang="en-US" dirty="0"/>
              <a:t>You can try to do the labs on your local machine</a:t>
            </a:r>
            <a:endParaRPr lang="en-US" dirty="0"/>
          </a:p>
          <a:p>
            <a:pPr marL="838200" lvl="2"/>
            <a:r>
              <a:rPr lang="en-US" dirty="0"/>
              <a:t>But it’s not guaranteed to work</a:t>
            </a:r>
            <a:endParaRPr lang="en-US" dirty="0"/>
          </a:p>
          <a:p>
            <a:pPr marL="838200" lvl="2"/>
            <a:r>
              <a:rPr lang="en-US" dirty="0"/>
              <a:t>You may get very strange errors</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true" noChangeArrowheads="true"/>
          </p:cNvSpPr>
          <p:nvPr>
            <p:ph type="title"/>
          </p:nvPr>
        </p:nvSpPr>
        <p:spPr/>
        <p:txBody>
          <a:bodyPr/>
          <a:lstStyle/>
          <a:p>
            <a:pPr marL="119380" indent="-119380"/>
            <a:r>
              <a:rPr lang="en-US" dirty="0"/>
              <a:t> </a:t>
            </a:r>
            <a:r>
              <a:rPr lang="en-US" dirty="0">
                <a:cs typeface="Courier New"/>
              </a:rPr>
              <a:t>Autolab</a:t>
            </a:r>
            <a:r>
              <a:rPr lang="en-US" dirty="0"/>
              <a:t>	</a:t>
            </a:r>
            <a:r>
              <a:rPr lang="en-US" sz="3200" dirty="0"/>
              <a:t>(https://autolab.andrew.cmu.edu)</a:t>
            </a:r>
            <a:endParaRPr lang="en-US" dirty="0"/>
          </a:p>
        </p:txBody>
      </p:sp>
      <p:sp>
        <p:nvSpPr>
          <p:cNvPr id="50180" name="Rectangle 4"/>
          <p:cNvSpPr>
            <a:spLocks noGrp="true" noChangeArrowheads="true"/>
          </p:cNvSpPr>
          <p:nvPr>
            <p:ph type="body" idx="1"/>
          </p:nvPr>
        </p:nvSpPr>
        <p:spPr>
          <a:xfrm>
            <a:off x="381000" y="1270000"/>
            <a:ext cx="8382000" cy="5435600"/>
          </a:xfrm>
        </p:spPr>
        <p:txBody>
          <a:bodyPr/>
          <a:lstStyle/>
          <a:p>
            <a:r>
              <a:rPr lang="en-US" dirty="0"/>
              <a:t>Labs are provided by the CMU </a:t>
            </a:r>
            <a:r>
              <a:rPr lang="en-US" dirty="0" err="1"/>
              <a:t>Autolab</a:t>
            </a:r>
            <a:r>
              <a:rPr lang="en-US" dirty="0"/>
              <a:t> system</a:t>
            </a:r>
            <a:endParaRPr lang="en-US" dirty="0"/>
          </a:p>
          <a:p>
            <a:pPr lvl="1"/>
            <a:r>
              <a:rPr lang="en-US" dirty="0"/>
              <a:t>Project page: </a:t>
            </a:r>
            <a:r>
              <a:rPr lang="en-US" dirty="0">
                <a:hlinkClick r:id="rId1"/>
              </a:rPr>
              <a:t>http://autolab.andrew.cmu.edu</a:t>
            </a:r>
            <a:r>
              <a:rPr lang="en-US" dirty="0"/>
              <a:t> </a:t>
            </a:r>
            <a:endParaRPr lang="en-US" dirty="0"/>
          </a:p>
          <a:p>
            <a:pPr lvl="1"/>
            <a:r>
              <a:rPr lang="en-US" dirty="0"/>
              <a:t>Developed by CMU faculty and students</a:t>
            </a:r>
            <a:endParaRPr lang="en-US" dirty="0"/>
          </a:p>
          <a:p>
            <a:pPr marL="552450" lvl="1"/>
            <a:r>
              <a:rPr lang="en-US" dirty="0"/>
              <a:t>Key ideas: Autograding and Scoreboards</a:t>
            </a:r>
            <a:endParaRPr lang="en-US" dirty="0"/>
          </a:p>
          <a:p>
            <a:pPr marL="838200" lvl="2"/>
            <a:r>
              <a:rPr lang="en-US" b="1" dirty="0">
                <a:solidFill>
                  <a:srgbClr val="FF0000"/>
                </a:solidFill>
              </a:rPr>
              <a:t>Autograding:</a:t>
            </a:r>
            <a:r>
              <a:rPr lang="en-US" dirty="0"/>
              <a:t> Providing you with instant feedback.</a:t>
            </a:r>
            <a:endParaRPr lang="en-US" dirty="0"/>
          </a:p>
          <a:p>
            <a:pPr marL="838200" lvl="2"/>
            <a:r>
              <a:rPr lang="en-US" b="1" dirty="0">
                <a:solidFill>
                  <a:srgbClr val="FF0000"/>
                </a:solidFill>
              </a:rPr>
              <a:t>Scoreboards:</a:t>
            </a:r>
            <a:r>
              <a:rPr lang="en-US" dirty="0"/>
              <a:t> Real-time, rank-ordered, and  anonymous summary.</a:t>
            </a:r>
            <a:endParaRPr lang="en-US" dirty="0"/>
          </a:p>
          <a:p>
            <a:pPr marL="552450" lvl="1"/>
            <a:r>
              <a:rPr lang="en-US" dirty="0"/>
              <a:t>Used by over 3,000  students each semester</a:t>
            </a:r>
            <a:endParaRPr lang="en-US" dirty="0"/>
          </a:p>
          <a:p>
            <a:r>
              <a:rPr lang="en-US" dirty="0"/>
              <a:t>With </a:t>
            </a:r>
            <a:r>
              <a:rPr lang="en-US" dirty="0" err="1"/>
              <a:t>Autolab</a:t>
            </a:r>
            <a:r>
              <a:rPr lang="en-US" dirty="0"/>
              <a:t> you can use your Web browser to:</a:t>
            </a:r>
            <a:endParaRPr lang="en-US" dirty="0"/>
          </a:p>
          <a:p>
            <a:pPr marL="552450" lvl="1"/>
            <a:r>
              <a:rPr lang="en-US" dirty="0"/>
              <a:t>Download the lab materials</a:t>
            </a:r>
            <a:endParaRPr lang="en-US" dirty="0"/>
          </a:p>
          <a:p>
            <a:pPr marL="552450" lvl="1"/>
            <a:r>
              <a:rPr lang="en-US" dirty="0"/>
              <a:t>Handin your code for autograding by the </a:t>
            </a:r>
            <a:r>
              <a:rPr lang="en-US" dirty="0" err="1"/>
              <a:t>Autolab</a:t>
            </a:r>
            <a:r>
              <a:rPr lang="en-US" dirty="0"/>
              <a:t> server</a:t>
            </a:r>
            <a:endParaRPr lang="en-US" dirty="0"/>
          </a:p>
          <a:p>
            <a:pPr marL="552450" lvl="1"/>
            <a:r>
              <a:rPr lang="en-US" dirty="0"/>
              <a:t>View the class scoreboard</a:t>
            </a:r>
            <a:endParaRPr lang="en-US" dirty="0"/>
          </a:p>
          <a:p>
            <a:pPr marL="552450" lvl="1"/>
            <a:r>
              <a:rPr lang="en-US" dirty="0"/>
              <a:t>View the complete history of your code handins, </a:t>
            </a:r>
            <a:r>
              <a:rPr lang="en-US" dirty="0" err="1"/>
              <a:t>autograded</a:t>
            </a:r>
            <a:r>
              <a:rPr lang="en-US" dirty="0"/>
              <a:t> results, instructor’s evaluations, and </a:t>
            </a:r>
            <a:r>
              <a:rPr lang="en-US" dirty="0" err="1"/>
              <a:t>gradebook</a:t>
            </a:r>
            <a:r>
              <a:rPr lang="en-US" dirty="0"/>
              <a:t>.</a:t>
            </a:r>
            <a:endParaRPr lang="en-US" dirty="0"/>
          </a:p>
          <a:p>
            <a:pPr marL="552450" lvl="1"/>
            <a:r>
              <a:rPr lang="en-US" dirty="0"/>
              <a:t>View the TA annotations of your code for Style points.</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true" noChangeArrowheads="true"/>
          </p:cNvSpPr>
          <p:nvPr>
            <p:ph type="title"/>
          </p:nvPr>
        </p:nvSpPr>
        <p:spPr/>
        <p:txBody>
          <a:bodyPr/>
          <a:lstStyle/>
          <a:p>
            <a:pPr marL="119380" indent="-119380"/>
            <a:r>
              <a:rPr lang="en-US" dirty="0"/>
              <a:t> </a:t>
            </a:r>
            <a:r>
              <a:rPr lang="en-US" dirty="0" err="1">
                <a:cs typeface="Courier New"/>
              </a:rPr>
              <a:t>Autolab</a:t>
            </a:r>
            <a:r>
              <a:rPr lang="en-US" dirty="0">
                <a:cs typeface="Courier New"/>
              </a:rPr>
              <a:t> accounts</a:t>
            </a:r>
            <a:endParaRPr lang="en-US" dirty="0"/>
          </a:p>
        </p:txBody>
      </p:sp>
      <p:sp>
        <p:nvSpPr>
          <p:cNvPr id="50180" name="Rectangle 4"/>
          <p:cNvSpPr>
            <a:spLocks noGrp="true" noChangeArrowheads="true"/>
          </p:cNvSpPr>
          <p:nvPr>
            <p:ph type="body" idx="1"/>
          </p:nvPr>
        </p:nvSpPr>
        <p:spPr>
          <a:xfrm>
            <a:off x="381000" y="1397000"/>
            <a:ext cx="8534400" cy="5435600"/>
          </a:xfrm>
        </p:spPr>
        <p:txBody>
          <a:bodyPr/>
          <a:lstStyle/>
          <a:p>
            <a:pPr marL="292100"/>
            <a:r>
              <a:rPr lang="en-US" dirty="0"/>
              <a:t>Students enrolled on Monday, August 30 have Autolab accounts</a:t>
            </a:r>
            <a:endParaRPr lang="en-US" dirty="0"/>
          </a:p>
          <a:p>
            <a:pPr marL="292100">
              <a:spcBef>
                <a:spcPts val="1800"/>
              </a:spcBef>
            </a:pPr>
            <a:r>
              <a:rPr lang="en-US" dirty="0"/>
              <a:t>You must be enrolled to get an account</a:t>
            </a:r>
            <a:endParaRPr lang="en-US" dirty="0"/>
          </a:p>
          <a:p>
            <a:pPr marL="552450" lvl="1"/>
            <a:r>
              <a:rPr lang="en-US" dirty="0" err="1"/>
              <a:t>Autolab</a:t>
            </a:r>
            <a:r>
              <a:rPr lang="en-US" dirty="0"/>
              <a:t> is not tied into the Hub’s rosters</a:t>
            </a:r>
            <a:endParaRPr lang="en-US" dirty="0"/>
          </a:p>
          <a:p>
            <a:pPr marL="552450" lvl="1"/>
            <a:r>
              <a:rPr lang="en-US" dirty="0"/>
              <a:t>If you add in, sign up with Google form (check on Piazza)</a:t>
            </a:r>
            <a:endParaRPr lang="en-US" dirty="0"/>
          </a:p>
          <a:p>
            <a:pPr marL="552450" lvl="1"/>
            <a:r>
              <a:rPr lang="en-US" dirty="0"/>
              <a:t>We will update the autolab accounts once a day, so check back in 24 hours.</a:t>
            </a:r>
            <a:endParaRPr lang="en-US" dirty="0"/>
          </a:p>
          <a:p>
            <a:pPr marL="292100">
              <a:spcBef>
                <a:spcPts val="1800"/>
              </a:spcBef>
            </a:pPr>
            <a:r>
              <a:rPr lang="en-US" dirty="0"/>
              <a:t>For those who are waiting to add in, the first lab (C Programming Lab) is available on the Schedule page of the course Web site. </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379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endParaRPr lang="en-US" sz="1200">
              <a:solidFill>
                <a:srgbClr val="FFFFFF"/>
              </a:solidFill>
              <a:ea typeface="Gill Sans" charset="0"/>
              <a:cs typeface="Gill Sans" charset="0"/>
            </a:endParaRPr>
          </a:p>
        </p:txBody>
      </p:sp>
      <p:sp>
        <p:nvSpPr>
          <p:cNvPr id="33795" name="Rectangle 3"/>
          <p:cNvSpPr>
            <a:spLocks noGrp="true" noChangeArrowheads="true"/>
          </p:cNvSpPr>
          <p:nvPr>
            <p:ph type="title"/>
          </p:nvPr>
        </p:nvSpPr>
        <p:spPr/>
        <p:txBody>
          <a:bodyPr/>
          <a:lstStyle/>
          <a:p>
            <a:pPr marL="119380" indent="-119380"/>
            <a:r>
              <a:rPr lang="en-US" dirty="0"/>
              <a:t>Getting Help	</a:t>
            </a:r>
            <a:endParaRPr lang="en-US" dirty="0"/>
          </a:p>
        </p:txBody>
      </p:sp>
      <p:sp>
        <p:nvSpPr>
          <p:cNvPr id="33796" name="Rectangle 4"/>
          <p:cNvSpPr>
            <a:spLocks noGrp="true" noChangeArrowheads="true"/>
          </p:cNvSpPr>
          <p:nvPr>
            <p:ph type="body" idx="1"/>
          </p:nvPr>
        </p:nvSpPr>
        <p:spPr>
          <a:xfrm>
            <a:off x="368527" y="1315357"/>
            <a:ext cx="8382000" cy="5435600"/>
          </a:xfrm>
        </p:spPr>
        <p:txBody>
          <a:bodyPr/>
          <a:lstStyle/>
          <a:p>
            <a:r>
              <a:rPr lang="en-US" dirty="0"/>
              <a:t>Class Web page: </a:t>
            </a:r>
            <a:endParaRPr lang="en-US" dirty="0"/>
          </a:p>
          <a:p>
            <a:pPr lvl="1"/>
            <a:r>
              <a:rPr lang="en-US" b="1" dirty="0">
                <a:solidFill>
                  <a:srgbClr val="FF0000"/>
                </a:solidFill>
                <a:hlinkClick r:id="rId1"/>
              </a:rPr>
              <a:t>http://www.cs.cmu.edu/~213</a:t>
            </a:r>
            <a:r>
              <a:rPr lang="en-US" b="1" dirty="0">
                <a:solidFill>
                  <a:srgbClr val="FF0000"/>
                </a:solidFill>
              </a:rPr>
              <a:t>  </a:t>
            </a:r>
            <a:r>
              <a:rPr lang="en-US" dirty="0"/>
              <a:t>for 15-213/14-513/15-513 </a:t>
            </a:r>
            <a:endParaRPr lang="en-US" dirty="0"/>
          </a:p>
          <a:p>
            <a:pPr lvl="1"/>
            <a:r>
              <a:rPr lang="en-US" dirty="0"/>
              <a:t>Complete schedule of lectures, exams, and assignments</a:t>
            </a:r>
            <a:endParaRPr lang="en-US" dirty="0"/>
          </a:p>
          <a:p>
            <a:pPr marL="552450" lvl="1"/>
            <a:r>
              <a:rPr lang="en-US" dirty="0"/>
              <a:t>Copies of lectures, assignments, exams, solutions</a:t>
            </a:r>
            <a:endParaRPr lang="en-US" dirty="0"/>
          </a:p>
          <a:p>
            <a:pPr marL="552450" lvl="1"/>
            <a:r>
              <a:rPr lang="en-US" dirty="0"/>
              <a:t>FAQ</a:t>
            </a:r>
            <a:endParaRPr lang="en-US" dirty="0"/>
          </a:p>
          <a:p>
            <a:r>
              <a:rPr lang="en-US" dirty="0"/>
              <a:t>Piazza</a:t>
            </a:r>
            <a:endParaRPr lang="en-US" dirty="0"/>
          </a:p>
          <a:p>
            <a:pPr lvl="1"/>
            <a:r>
              <a:rPr lang="en-US" dirty="0"/>
              <a:t>Best place for questions about assignments</a:t>
            </a:r>
            <a:endParaRPr lang="en-US" dirty="0"/>
          </a:p>
          <a:p>
            <a:pPr lvl="1"/>
            <a:r>
              <a:rPr lang="en-US" dirty="0"/>
              <a:t>We will fill the FAQ and Piazza with answers to common questions</a:t>
            </a:r>
            <a:endParaRPr lang="en-US" dirty="0"/>
          </a:p>
          <a:p>
            <a:pPr lvl="1"/>
            <a:r>
              <a:rPr lang="en-US" dirty="0"/>
              <a:t>Be careful about public posts: Remember the AIV policy</a:t>
            </a:r>
            <a:endParaRPr lang="en-US" dirty="0"/>
          </a:p>
          <a:p>
            <a:r>
              <a:rPr lang="en-US" dirty="0"/>
              <a:t>Canvas</a:t>
            </a:r>
            <a:endParaRPr lang="en-US" dirty="0"/>
          </a:p>
          <a:p>
            <a:pPr lvl="1"/>
            <a:r>
              <a:rPr lang="en-US" dirty="0"/>
              <a:t>Zoom links / recorded lectures</a:t>
            </a:r>
            <a:endParaRPr lang="en-US" dirty="0"/>
          </a:p>
          <a:p>
            <a:pPr lvl="1"/>
            <a:r>
              <a:rPr lang="en-US" dirty="0"/>
              <a:t>In-class quizzes</a:t>
            </a:r>
            <a:endParaRPr lang="en-US" dirty="0"/>
          </a:p>
          <a:p>
            <a:pPr lvl="1"/>
            <a:r>
              <a:rPr lang="en-US" dirty="0"/>
              <a:t>Written assignments</a:t>
            </a:r>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3481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endParaRPr lang="en-US" sz="1200">
              <a:solidFill>
                <a:srgbClr val="FFFFFF"/>
              </a:solidFill>
              <a:ea typeface="Gill Sans" charset="0"/>
              <a:cs typeface="Gill Sans" charset="0"/>
            </a:endParaRPr>
          </a:p>
        </p:txBody>
      </p:sp>
      <p:sp>
        <p:nvSpPr>
          <p:cNvPr id="34819" name="Rectangle 3"/>
          <p:cNvSpPr>
            <a:spLocks noGrp="true" noChangeArrowheads="true"/>
          </p:cNvSpPr>
          <p:nvPr>
            <p:ph type="title"/>
          </p:nvPr>
        </p:nvSpPr>
        <p:spPr/>
        <p:txBody>
          <a:bodyPr/>
          <a:lstStyle/>
          <a:p>
            <a:pPr marL="119380" indent="-119380"/>
            <a:r>
              <a:rPr lang="en-US" dirty="0"/>
              <a:t>Getting Help	</a:t>
            </a:r>
            <a:endParaRPr lang="en-US" dirty="0"/>
          </a:p>
        </p:txBody>
      </p:sp>
      <p:sp>
        <p:nvSpPr>
          <p:cNvPr id="34820" name="Rectangle 4"/>
          <p:cNvSpPr>
            <a:spLocks noGrp="true" noChangeArrowheads="true"/>
          </p:cNvSpPr>
          <p:nvPr>
            <p:ph type="body" idx="1"/>
          </p:nvPr>
        </p:nvSpPr>
        <p:spPr>
          <a:xfrm>
            <a:off x="381000" y="1219200"/>
            <a:ext cx="8534400" cy="5435600"/>
          </a:xfrm>
        </p:spPr>
        <p:txBody>
          <a:bodyPr/>
          <a:lstStyle/>
          <a:p>
            <a:r>
              <a:rPr lang="en-US" dirty="0"/>
              <a:t>Email</a:t>
            </a:r>
            <a:endParaRPr lang="en-US" b="1" dirty="0">
              <a:solidFill>
                <a:schemeClr val="accent1">
                  <a:lumMod val="60000"/>
                  <a:lumOff val="40000"/>
                </a:schemeClr>
              </a:solidFill>
            </a:endParaRPr>
          </a:p>
          <a:p>
            <a:pPr marL="552450" lvl="1"/>
            <a:r>
              <a:rPr lang="en-US" dirty="0"/>
              <a:t>Send email to individual instructors or TAs only to schedule appointments</a:t>
            </a:r>
            <a:endParaRPr lang="en-US" dirty="0"/>
          </a:p>
          <a:p>
            <a:pPr marL="292100"/>
            <a:endParaRPr lang="en-US" smtClean="0"/>
          </a:p>
          <a:p>
            <a:pPr marL="292100"/>
            <a:r>
              <a:rPr lang="en-US" smtClean="0"/>
              <a:t>Office </a:t>
            </a:r>
            <a:r>
              <a:rPr lang="en-US" dirty="0"/>
              <a:t>hours</a:t>
            </a:r>
            <a:endParaRPr lang="en-US" dirty="0"/>
          </a:p>
          <a:p>
            <a:pPr marL="552450" lvl="1"/>
            <a:r>
              <a:rPr lang="en-US" dirty="0"/>
              <a:t>TAs: See separate slide for 15-cohort vs. 18-cohort</a:t>
            </a:r>
            <a:endParaRPr lang="en-US" dirty="0"/>
          </a:p>
          <a:p>
            <a:pPr marL="552450" lvl="1"/>
            <a:r>
              <a:rPr lang="en-US" dirty="0"/>
              <a:t>Instructors: See course home page</a:t>
            </a:r>
            <a:endParaRPr lang="en-US" dirty="0"/>
          </a:p>
          <a:p>
            <a:pPr marL="552450" lvl="1"/>
            <a:endParaRPr lang="en-US" dirty="0"/>
          </a:p>
          <a:p>
            <a:pPr marL="292100"/>
            <a:r>
              <a:rPr lang="en-US" dirty="0"/>
              <a:t>Walk-in Tutoring</a:t>
            </a:r>
            <a:endParaRPr lang="en-US" dirty="0"/>
          </a:p>
          <a:p>
            <a:pPr marL="552450" lvl="1"/>
            <a:r>
              <a:rPr lang="en-US" dirty="0"/>
              <a:t>Details TBA.  Will put information on class webpage.</a:t>
            </a:r>
            <a:endParaRPr lang="en-US" dirty="0"/>
          </a:p>
          <a:p>
            <a:pPr marL="552450" lvl="1"/>
            <a:endParaRPr lang="en-US" dirty="0"/>
          </a:p>
          <a:p>
            <a:pPr marL="292100"/>
            <a:r>
              <a:rPr lang="en-US" dirty="0"/>
              <a:t>1:1 Appointments</a:t>
            </a:r>
            <a:endParaRPr lang="en-US" dirty="0"/>
          </a:p>
          <a:p>
            <a:pPr marL="552450" lvl="1"/>
            <a:r>
              <a:rPr lang="en-US" dirty="0"/>
              <a:t>You can schedule 1:1 appointments with any of the teaching staff</a:t>
            </a:r>
            <a:endParaRPr lang="en-US" dirty="0"/>
          </a:p>
          <a:p>
            <a:pPr marL="552450" lvl="1">
              <a:buNone/>
            </a:pPr>
            <a:endParaRPr lang="en-US" dirty="0"/>
          </a:p>
          <a:p>
            <a:pPr marL="292100"/>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smtClean="0"/>
              <a:t>Recitations</a:t>
            </a:r>
            <a:endParaRPr lang="en-US" dirty="0"/>
          </a:p>
        </p:txBody>
      </p:sp>
      <p:sp>
        <p:nvSpPr>
          <p:cNvPr id="3" name="Content Placeholder 2"/>
          <p:cNvSpPr>
            <a:spLocks noGrp="true"/>
          </p:cNvSpPr>
          <p:nvPr>
            <p:ph idx="1"/>
          </p:nvPr>
        </p:nvSpPr>
        <p:spPr/>
        <p:txBody>
          <a:bodyPr/>
          <a:lstStyle/>
          <a:p>
            <a:r>
              <a:rPr lang="en-US" dirty="0" smtClean="0"/>
              <a:t>Begins Monday 9/13</a:t>
            </a:r>
            <a:endParaRPr lang="en-US" dirty="0" smtClean="0"/>
          </a:p>
          <a:p>
            <a:r>
              <a:rPr lang="en-US" dirty="0" smtClean="0"/>
              <a:t>You must go to the recitation the registrar put you in.</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Office Hours **needs updating**</a:t>
            </a:r>
            <a:endParaRPr lang="en-US" dirty="0"/>
          </a:p>
        </p:txBody>
      </p:sp>
      <p:sp>
        <p:nvSpPr>
          <p:cNvPr id="3" name="Content Placeholder 2"/>
          <p:cNvSpPr>
            <a:spLocks noGrp="true"/>
          </p:cNvSpPr>
          <p:nvPr>
            <p:ph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a:t>Bootcamps</a:t>
            </a:r>
            <a:endParaRPr lang="en-US" dirty="0"/>
          </a:p>
        </p:txBody>
      </p:sp>
      <p:sp>
        <p:nvSpPr>
          <p:cNvPr id="3" name="Content Placeholder 2"/>
          <p:cNvSpPr>
            <a:spLocks noGrp="true"/>
          </p:cNvSpPr>
          <p:nvPr>
            <p:ph idx="1"/>
          </p:nvPr>
        </p:nvSpPr>
        <p:spPr/>
        <p:txBody>
          <a:bodyPr/>
          <a:lstStyle/>
          <a:p>
            <a:r>
              <a:rPr lang="en-US" dirty="0"/>
              <a:t>Bootcamp #1</a:t>
            </a:r>
            <a:endParaRPr lang="en-US" dirty="0"/>
          </a:p>
          <a:p>
            <a:pPr lvl="1"/>
            <a:r>
              <a:rPr lang="en-US" b="0" i="0" dirty="0">
                <a:solidFill>
                  <a:srgbClr val="1D1C1D"/>
                </a:solidFill>
                <a:effectLst/>
                <a:latin typeface="Slack-Lato"/>
              </a:rPr>
              <a:t>Linux, the Command Line and Git</a:t>
            </a:r>
            <a:endParaRPr lang="en-US" b="0" i="0" dirty="0">
              <a:solidFill>
                <a:srgbClr val="1D1C1D"/>
              </a:solidFill>
              <a:effectLst/>
              <a:latin typeface="Slack-Lato"/>
            </a:endParaRPr>
          </a:p>
          <a:p>
            <a:pPr lvl="1"/>
            <a:r>
              <a:rPr lang="en-US" sz="1800" i="0" dirty="0">
                <a:effectLst/>
                <a:latin typeface="Arial" panose="02080604020202020204" pitchFamily="34" charset="0"/>
              </a:rPr>
              <a:t>Sunday, 9/5 6-8pm, Rashid</a:t>
            </a:r>
            <a:endParaRPr lang="en-US" sz="1800" dirty="0">
              <a:solidFill>
                <a:srgbClr val="1D1C1D"/>
              </a:solidFill>
              <a:latin typeface="Slack-Lato"/>
            </a:endParaRPr>
          </a:p>
          <a:p>
            <a:r>
              <a:rPr lang="en-US" dirty="0"/>
              <a:t>Bootcamp #2</a:t>
            </a:r>
            <a:endParaRPr lang="en-US" dirty="0"/>
          </a:p>
          <a:p>
            <a:pPr lvl="1"/>
            <a:r>
              <a:rPr lang="en-US" b="0" i="0" dirty="0">
                <a:solidFill>
                  <a:srgbClr val="1D1C1D"/>
                </a:solidFill>
                <a:effectLst/>
                <a:latin typeface="Slack-Lato"/>
              </a:rPr>
              <a:t>Debugging Fundamentals &amp; GDB</a:t>
            </a:r>
            <a:endParaRPr lang="en-US" b="0" i="0" dirty="0">
              <a:solidFill>
                <a:srgbClr val="1D1C1D"/>
              </a:solidFill>
              <a:effectLst/>
              <a:latin typeface="Slack-Lato"/>
            </a:endParaRPr>
          </a:p>
          <a:p>
            <a:pPr lvl="1"/>
            <a:r>
              <a:rPr lang="en-US" sz="1800" i="0" dirty="0" smtClean="0">
                <a:effectLst/>
                <a:latin typeface="Arial" panose="02080604020202020204" pitchFamily="34" charset="0"/>
              </a:rPr>
              <a:t>See </a:t>
            </a:r>
            <a:r>
              <a:rPr lang="en-US" sz="1800" i="0" dirty="0" smtClean="0">
                <a:effectLst/>
                <a:latin typeface="Arial" panose="02080604020202020204" pitchFamily="34" charset="0"/>
                <a:hlinkClick r:id="rId1"/>
              </a:rPr>
              <a:t>schedule page</a:t>
            </a:r>
            <a:r>
              <a:rPr lang="en-US" sz="1800" i="0" dirty="0" smtClean="0">
                <a:effectLst/>
                <a:latin typeface="Arial" panose="02080604020202020204" pitchFamily="34" charset="0"/>
              </a:rPr>
              <a:t> on the web</a:t>
            </a:r>
            <a:endParaRPr lang="en-US" dirty="0">
              <a:solidFill>
                <a:srgbClr val="1D1C1D"/>
              </a:solidFill>
              <a:latin typeface="Slack-Lato"/>
            </a:endParaRPr>
          </a:p>
          <a:p>
            <a:r>
              <a:rPr lang="en-US" dirty="0"/>
              <a:t>Bootcamp #3</a:t>
            </a:r>
            <a:endParaRPr lang="en-US" dirty="0"/>
          </a:p>
          <a:p>
            <a:pPr lvl="1"/>
            <a:r>
              <a:rPr lang="en-US" b="0" i="0" dirty="0">
                <a:solidFill>
                  <a:srgbClr val="1D1C1D"/>
                </a:solidFill>
                <a:effectLst/>
                <a:latin typeface="Slack-Lato"/>
              </a:rPr>
              <a:t>GCC &amp; Build Automation (</a:t>
            </a:r>
            <a:r>
              <a:rPr lang="en-US" b="0" i="0" dirty="0" err="1">
                <a:solidFill>
                  <a:srgbClr val="1D1C1D"/>
                </a:solidFill>
                <a:effectLst/>
                <a:latin typeface="Slack-Lato"/>
              </a:rPr>
              <a:t>makefiles</a:t>
            </a:r>
            <a:r>
              <a:rPr lang="en-US" b="0" i="0" dirty="0">
                <a:solidFill>
                  <a:srgbClr val="1D1C1D"/>
                </a:solidFill>
                <a:effectLst/>
                <a:latin typeface="Slack-Lato"/>
              </a:rPr>
              <a:t>)</a:t>
            </a:r>
            <a:endParaRPr lang="en-US" b="0" i="0" dirty="0">
              <a:solidFill>
                <a:srgbClr val="1D1C1D"/>
              </a:solidFill>
              <a:effectLst/>
              <a:latin typeface="Slack-Lato"/>
            </a:endParaRPr>
          </a:p>
          <a:p>
            <a:pPr lvl="1"/>
            <a:r>
              <a:rPr lang="en-US" dirty="0">
                <a:latin typeface="Arial" panose="02080604020202020204" pitchFamily="34" charset="0"/>
              </a:rPr>
              <a:t>See </a:t>
            </a:r>
            <a:r>
              <a:rPr lang="en-US" dirty="0">
                <a:latin typeface="Arial" panose="02080604020202020204" pitchFamily="34" charset="0"/>
                <a:hlinkClick r:id="rId1"/>
              </a:rPr>
              <a:t>schedule page</a:t>
            </a:r>
            <a:r>
              <a:rPr lang="en-US" dirty="0">
                <a:latin typeface="Arial" panose="02080604020202020204" pitchFamily="34" charset="0"/>
              </a:rPr>
              <a:t> on the </a:t>
            </a:r>
            <a:r>
              <a:rPr lang="en-US" dirty="0" smtClean="0">
                <a:latin typeface="Arial" panose="02080604020202020204" pitchFamily="34" charset="0"/>
              </a:rPr>
              <a:t>web</a:t>
            </a:r>
            <a:endParaRPr lang="en-US" dirty="0" smtClean="0">
              <a:latin typeface="Arial" panose="02080604020202020204" pitchFamily="34" charset="0"/>
            </a:endParaRPr>
          </a:p>
          <a:p>
            <a:pPr lvl="1"/>
            <a:endParaRPr lang="en-US" dirty="0">
              <a:solidFill>
                <a:srgbClr val="1D1C1D"/>
              </a:solidFill>
              <a:latin typeface="Slack-Lato"/>
            </a:endParaRPr>
          </a:p>
          <a:p>
            <a:r>
              <a:rPr lang="en-US" dirty="0"/>
              <a:t>More bootcamps to be announced for specific labs later</a:t>
            </a:r>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true" noChangeArrowheads="true"/>
          </p:cNvSpPr>
          <p:nvPr>
            <p:ph type="title"/>
          </p:nvPr>
        </p:nvSpPr>
        <p:spPr/>
        <p:txBody>
          <a:bodyPr/>
          <a:lstStyle/>
          <a:p>
            <a:pPr marL="119380" indent="-119380"/>
            <a:r>
              <a:rPr lang="en-US" dirty="0"/>
              <a:t> </a:t>
            </a:r>
            <a:r>
              <a:rPr lang="en-US" dirty="0">
                <a:cs typeface="Courier New"/>
              </a:rPr>
              <a:t>Waitlist questions</a:t>
            </a:r>
            <a:endParaRPr lang="en-US" dirty="0"/>
          </a:p>
        </p:txBody>
      </p:sp>
      <p:sp>
        <p:nvSpPr>
          <p:cNvPr id="50180" name="Rectangle 4"/>
          <p:cNvSpPr>
            <a:spLocks noGrp="true" noChangeArrowheads="true"/>
          </p:cNvSpPr>
          <p:nvPr>
            <p:ph type="body" idx="1"/>
          </p:nvPr>
        </p:nvSpPr>
        <p:spPr/>
        <p:txBody>
          <a:bodyPr/>
          <a:lstStyle/>
          <a:p>
            <a:pPr marL="292100"/>
            <a:r>
              <a:rPr lang="en-US" dirty="0"/>
              <a:t>15-213: Mary </a:t>
            </a:r>
            <a:r>
              <a:rPr lang="en-US" dirty="0" err="1"/>
              <a:t>Widom</a:t>
            </a:r>
            <a:r>
              <a:rPr lang="en-US" dirty="0"/>
              <a:t> (marwidom@cs.cmu.edu)</a:t>
            </a:r>
            <a:endParaRPr lang="en-US" dirty="0"/>
          </a:p>
          <a:p>
            <a:pPr marL="292100"/>
            <a:r>
              <a:rPr lang="en-US" dirty="0"/>
              <a:t>15-513: Mary </a:t>
            </a:r>
            <a:r>
              <a:rPr lang="en-US" dirty="0" err="1"/>
              <a:t>Widom</a:t>
            </a:r>
            <a:r>
              <a:rPr lang="en-US" dirty="0"/>
              <a:t> (marwidom@cs.cmu.edu)</a:t>
            </a:r>
            <a:endParaRPr lang="en-US" dirty="0"/>
          </a:p>
          <a:p>
            <a:pPr marL="292100"/>
            <a:r>
              <a:rPr lang="en-US" dirty="0"/>
              <a:t>14-513: INI Enrollment (ini-academic@andrew.cmu.edu)</a:t>
            </a:r>
            <a:endParaRPr lang="en-US" dirty="0"/>
          </a:p>
          <a:p>
            <a:pPr marL="38100" indent="0">
              <a:buNone/>
            </a:pPr>
            <a:endParaRPr lang="en-US" dirty="0"/>
          </a:p>
          <a:p>
            <a:pPr marL="292100"/>
            <a:endParaRPr lang="en-US" dirty="0"/>
          </a:p>
          <a:p>
            <a:pPr marL="292100"/>
            <a:r>
              <a:rPr lang="en-US" dirty="0"/>
              <a:t>Please don’t contact the instructors with waitlist questions.</a:t>
            </a:r>
            <a:endParaRPr lang="en-US" dirty="0"/>
          </a:p>
          <a:p>
            <a:pPr marL="38100" indent="0">
              <a:buNone/>
            </a:pP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smtClean="0"/>
              <a:t>Managing this course</a:t>
            </a:r>
            <a:endParaRPr lang="en-US" dirty="0"/>
          </a:p>
        </p:txBody>
      </p:sp>
      <p:sp>
        <p:nvSpPr>
          <p:cNvPr id="3" name="Content Placeholder 2"/>
          <p:cNvSpPr>
            <a:spLocks noGrp="true"/>
          </p:cNvSpPr>
          <p:nvPr>
            <p:ph idx="1"/>
          </p:nvPr>
        </p:nvSpPr>
        <p:spPr/>
        <p:txBody>
          <a:bodyPr/>
          <a:lstStyle/>
          <a:p>
            <a:r>
              <a:rPr lang="en-US" dirty="0" smtClean="0"/>
              <a:t>Time management is key</a:t>
            </a:r>
            <a:endParaRPr lang="en-US" dirty="0" smtClean="0"/>
          </a:p>
          <a:p>
            <a:pPr lvl="1"/>
            <a:r>
              <a:rPr lang="en-US" dirty="0" smtClean="0"/>
              <a:t>Start early.</a:t>
            </a:r>
            <a:endParaRPr lang="en-US" dirty="0" smtClean="0"/>
          </a:p>
          <a:p>
            <a:pPr lvl="1"/>
            <a:r>
              <a:rPr lang="en-US" dirty="0" smtClean="0"/>
              <a:t>Office hours are basically empty the first few days an assignment is out.</a:t>
            </a:r>
            <a:endParaRPr lang="en-US" dirty="0" smtClean="0"/>
          </a:p>
          <a:p>
            <a:pPr lvl="1"/>
            <a:r>
              <a:rPr lang="en-US" dirty="0" smtClean="0"/>
              <a:t>If you feel pressured, do appropriate risk analysis</a:t>
            </a:r>
            <a:endParaRPr lang="en-US" dirty="0" smtClean="0"/>
          </a:p>
          <a:p>
            <a:r>
              <a:rPr lang="en-US" dirty="0" smtClean="0"/>
              <a:t>Read the Textbook!</a:t>
            </a:r>
            <a:endParaRPr lang="en-US" dirty="0" smtClean="0"/>
          </a:p>
          <a:p>
            <a:r>
              <a:rPr lang="en-US" dirty="0" smtClean="0"/>
              <a:t>Come to lecture</a:t>
            </a:r>
            <a:endParaRPr lang="en-US" dirty="0" smtClean="0"/>
          </a:p>
          <a:p>
            <a:r>
              <a:rPr lang="en-US" dirty="0"/>
              <a:t>G</a:t>
            </a:r>
            <a:r>
              <a:rPr lang="en-US" dirty="0" smtClean="0"/>
              <a:t>o to recitation</a:t>
            </a:r>
            <a:endParaRPr lang="en-US" dirty="0" smtClean="0"/>
          </a:p>
          <a:p>
            <a:endParaRPr lang="en-US" dirty="0"/>
          </a:p>
          <a:p>
            <a:r>
              <a:rPr lang="en-US" dirty="0" smtClean="0"/>
              <a:t>(Finally, remember </a:t>
            </a:r>
            <a:r>
              <a:rPr lang="en-US" dirty="0" err="1" smtClean="0"/>
              <a:t>linux</a:t>
            </a:r>
            <a:r>
              <a:rPr lang="en-US" dirty="0" smtClean="0"/>
              <a:t> </a:t>
            </a:r>
            <a:r>
              <a:rPr lang="en-US" dirty="0" err="1" smtClean="0"/>
              <a:t>bootcamp</a:t>
            </a:r>
            <a:r>
              <a:rPr lang="en-US" dirty="0" smtClean="0"/>
              <a:t> this Sunday at 6pm)</a:t>
            </a: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true" noChangeArrowheads="true"/>
          </p:cNvSpPr>
          <p:nvPr>
            <p:ph type="title"/>
          </p:nvPr>
        </p:nvSpPr>
        <p:spPr/>
        <p:txBody>
          <a:bodyPr/>
          <a:lstStyle/>
          <a:p>
            <a:r>
              <a:rPr lang="en-US" b="1" dirty="0"/>
              <a:t>Computer Arithmetic</a:t>
            </a:r>
            <a:endParaRPr lang="en-US" b="1" dirty="0"/>
          </a:p>
        </p:txBody>
      </p:sp>
      <p:sp>
        <p:nvSpPr>
          <p:cNvPr id="11268" name="Rectangle 4"/>
          <p:cNvSpPr>
            <a:spLocks noGrp="true" noChangeArrowheads="true"/>
          </p:cNvSpPr>
          <p:nvPr>
            <p:ph type="body" idx="1"/>
          </p:nvPr>
        </p:nvSpPr>
        <p:spPr/>
        <p:txBody>
          <a:bodyPr/>
          <a:lstStyle/>
          <a:p>
            <a:r>
              <a:rPr lang="en-US" b="1" dirty="0"/>
              <a:t>Does not generate random values</a:t>
            </a:r>
            <a:endParaRPr lang="en-US" b="1" dirty="0"/>
          </a:p>
          <a:p>
            <a:pPr lvl="1"/>
            <a:r>
              <a:rPr lang="en-US" dirty="0"/>
              <a:t>Arithmetic operations have important mathematical properties</a:t>
            </a:r>
            <a:endParaRPr lang="en-US" dirty="0"/>
          </a:p>
          <a:p>
            <a:r>
              <a:rPr lang="en-US" b="1" dirty="0"/>
              <a:t>Cannot assume all “usual” mathematical properties</a:t>
            </a:r>
            <a:endParaRPr lang="en-US" b="1" dirty="0"/>
          </a:p>
          <a:p>
            <a:pPr lvl="1"/>
            <a:r>
              <a:rPr lang="en-US" dirty="0"/>
              <a:t>Due to finiteness of representations</a:t>
            </a:r>
            <a:endParaRPr lang="en-US" dirty="0"/>
          </a:p>
          <a:p>
            <a:pPr lvl="1"/>
            <a:r>
              <a:rPr lang="en-US" dirty="0"/>
              <a:t>Integer operations satisfy “ring” properties</a:t>
            </a:r>
            <a:endParaRPr lang="en-US" dirty="0"/>
          </a:p>
          <a:p>
            <a:pPr lvl="2"/>
            <a:r>
              <a:rPr lang="en-US" dirty="0" err="1"/>
              <a:t>Commutativity</a:t>
            </a:r>
            <a:r>
              <a:rPr lang="en-US" dirty="0"/>
              <a:t>, </a:t>
            </a:r>
            <a:r>
              <a:rPr lang="en-US" dirty="0" err="1"/>
              <a:t>associativity</a:t>
            </a:r>
            <a:r>
              <a:rPr lang="en-US" dirty="0"/>
              <a:t>, </a:t>
            </a:r>
            <a:r>
              <a:rPr lang="en-US" dirty="0" err="1"/>
              <a:t>distributivity</a:t>
            </a:r>
            <a:endParaRPr lang="en-US" dirty="0"/>
          </a:p>
          <a:p>
            <a:pPr lvl="1"/>
            <a:r>
              <a:rPr lang="en-US" dirty="0"/>
              <a:t>Floating point operations satisfy “ordering” properties</a:t>
            </a:r>
            <a:endParaRPr lang="en-US" dirty="0"/>
          </a:p>
          <a:p>
            <a:pPr lvl="2"/>
            <a:r>
              <a:rPr lang="en-US" dirty="0" err="1"/>
              <a:t>Monotonicity</a:t>
            </a:r>
            <a:r>
              <a:rPr lang="en-US" dirty="0"/>
              <a:t>, values of signs</a:t>
            </a:r>
            <a:endParaRPr lang="en-US" dirty="0"/>
          </a:p>
          <a:p>
            <a:r>
              <a:rPr lang="en-US" b="1" dirty="0"/>
              <a:t>Observation</a:t>
            </a:r>
            <a:endParaRPr lang="en-US" b="1" dirty="0"/>
          </a:p>
          <a:p>
            <a:pPr lvl="1"/>
            <a:r>
              <a:rPr lang="en-US" dirty="0"/>
              <a:t>Need to understand which abstractions apply in which contexts</a:t>
            </a:r>
            <a:endParaRPr lang="en-US" dirty="0"/>
          </a:p>
          <a:p>
            <a:pPr lvl="1"/>
            <a:r>
              <a:rPr lang="en-US" dirty="0"/>
              <a:t>Important issues for compiler writers and serious application programmers</a:t>
            </a:r>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true" noChangeArrowheads="true"/>
          </p:cNvSpPr>
          <p:nvPr>
            <p:ph type="title"/>
          </p:nvPr>
        </p:nvSpPr>
        <p:spPr>
          <a:xfrm>
            <a:off x="2971800" y="2720975"/>
            <a:ext cx="2870200" cy="784225"/>
          </a:xfrm>
        </p:spPr>
        <p:txBody>
          <a:bodyPr/>
          <a:lstStyle/>
          <a:p>
            <a:pPr marL="81280" indent="-812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a:t>Appendix: GitHub </a:t>
            </a:r>
            <a:r>
              <a:rPr lang="en-US" dirty="0"/>
              <a:t>Classroom Example</a:t>
            </a:r>
            <a:endParaRPr lang="en-US" dirty="0"/>
          </a:p>
        </p:txBody>
      </p:sp>
      <p:sp>
        <p:nvSpPr>
          <p:cNvPr id="3" name="Content Placeholder 2"/>
          <p:cNvSpPr>
            <a:spLocks noGrp="true"/>
          </p:cNvSpPr>
          <p:nvPr>
            <p:ph idx="1"/>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err="1"/>
              <a:t>Git</a:t>
            </a:r>
            <a:r>
              <a:rPr lang="en-US" dirty="0"/>
              <a:t> basics – create a project for your lab</a:t>
            </a:r>
            <a:endParaRPr lang="en-US" dirty="0"/>
          </a:p>
        </p:txBody>
      </p:sp>
      <p:sp>
        <p:nvSpPr>
          <p:cNvPr id="4" name="Content Placeholder 3"/>
          <p:cNvSpPr>
            <a:spLocks noGrp="true"/>
          </p:cNvSpPr>
          <p:nvPr>
            <p:ph idx="1"/>
          </p:nvPr>
        </p:nvSpPr>
        <p:spPr/>
        <p:txBody>
          <a:bodyPr/>
          <a:lstStyle/>
          <a:p>
            <a:r>
              <a:rPr lang="en-US" dirty="0"/>
              <a:t>Follow link from </a:t>
            </a:r>
            <a:r>
              <a:rPr lang="en-US" dirty="0" err="1"/>
              <a:t>writeup</a:t>
            </a:r>
            <a:r>
              <a:rPr lang="en-US" dirty="0"/>
              <a:t> in TPZ</a:t>
            </a:r>
            <a:endParaRPr lang="en-US" dirty="0"/>
          </a:p>
          <a:p>
            <a:r>
              <a:rPr lang="en-US" dirty="0"/>
              <a:t>Use link to create a repo</a:t>
            </a:r>
            <a:endParaRPr lang="en-US" dirty="0"/>
          </a:p>
          <a:p>
            <a:r>
              <a:rPr lang="en-US" dirty="0"/>
              <a:t>Clone to your local machine</a:t>
            </a:r>
            <a:endParaRPr lang="en-US" dirty="0"/>
          </a:p>
          <a:p>
            <a:r>
              <a:rPr lang="en-US" dirty="0"/>
              <a:t>Commit often!</a:t>
            </a:r>
            <a:endParaRPr lang="en-US" dirty="0"/>
          </a:p>
        </p:txBody>
      </p:sp>
      <p:pic>
        <p:nvPicPr>
          <p:cNvPr id="5" name="Picture 3"/>
          <p:cNvPicPr>
            <a:picLocks noChangeAspect="true" noChangeArrowheads="true"/>
          </p:cNvPicPr>
          <p:nvPr/>
        </p:nvPicPr>
        <p:blipFill rotWithShape="true">
          <a:blip r:embed="rId1">
            <a:extLst>
              <a:ext uri="{28A0092B-C50C-407E-A947-70E740481C1C}">
                <a14:useLocalDpi xmlns:a14="http://schemas.microsoft.com/office/drawing/2010/main" val="false"/>
              </a:ext>
            </a:extLst>
          </a:blip>
          <a:srcRect l="21500" t="19779" r="9875" b="3110"/>
          <a:stretch>
            <a:fillRect/>
          </a:stretch>
        </p:blipFill>
        <p:spPr bwMode="auto">
          <a:xfrm>
            <a:off x="381000" y="2362200"/>
            <a:ext cx="8366760" cy="5288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err="1"/>
              <a:t>Git</a:t>
            </a:r>
            <a:r>
              <a:rPr lang="en-US" dirty="0"/>
              <a:t> basics – create a project for your lab</a:t>
            </a:r>
            <a:endParaRPr lang="en-US" dirty="0"/>
          </a:p>
        </p:txBody>
      </p:sp>
      <p:sp>
        <p:nvSpPr>
          <p:cNvPr id="4" name="Content Placeholder 3"/>
          <p:cNvSpPr>
            <a:spLocks noGrp="true"/>
          </p:cNvSpPr>
          <p:nvPr>
            <p:ph idx="1"/>
          </p:nvPr>
        </p:nvSpPr>
        <p:spPr/>
        <p:txBody>
          <a:bodyPr/>
          <a:lstStyle/>
          <a:p>
            <a:r>
              <a:rPr lang="en-US" dirty="0"/>
              <a:t>Follow link from </a:t>
            </a:r>
            <a:r>
              <a:rPr lang="en-US" dirty="0" err="1"/>
              <a:t>writeup</a:t>
            </a:r>
            <a:r>
              <a:rPr lang="en-US" dirty="0"/>
              <a:t> in TPZ</a:t>
            </a:r>
            <a:endParaRPr lang="en-US" dirty="0"/>
          </a:p>
          <a:p>
            <a:r>
              <a:rPr lang="en-US" dirty="0"/>
              <a:t>Use link to create a repo</a:t>
            </a:r>
            <a:endParaRPr lang="en-US" dirty="0"/>
          </a:p>
          <a:p>
            <a:r>
              <a:rPr lang="en-US" dirty="0"/>
              <a:t>Clone to your local machine</a:t>
            </a:r>
            <a:endParaRPr lang="en-US" dirty="0"/>
          </a:p>
          <a:p>
            <a:r>
              <a:rPr lang="en-US" dirty="0"/>
              <a:t>Commit often!</a:t>
            </a:r>
            <a:endParaRPr lang="en-US" dirty="0"/>
          </a:p>
        </p:txBody>
      </p:sp>
      <p:pic>
        <p:nvPicPr>
          <p:cNvPr id="6" name="Picture 2"/>
          <p:cNvPicPr>
            <a:picLocks noChangeAspect="true" noChangeArrowheads="true"/>
          </p:cNvPicPr>
          <p:nvPr/>
        </p:nvPicPr>
        <p:blipFill rotWithShape="true">
          <a:blip r:embed="rId1">
            <a:extLst>
              <a:ext uri="{28A0092B-C50C-407E-A947-70E740481C1C}">
                <a14:useLocalDpi xmlns:a14="http://schemas.microsoft.com/office/drawing/2010/main" val="false"/>
              </a:ext>
            </a:extLst>
          </a:blip>
          <a:srcRect l="21750" t="20444" r="9125" b="3111"/>
          <a:stretch>
            <a:fillRect/>
          </a:stretch>
        </p:blipFill>
        <p:spPr bwMode="auto">
          <a:xfrm>
            <a:off x="381000" y="2362200"/>
            <a:ext cx="8427720" cy="5242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err="1"/>
              <a:t>Git</a:t>
            </a:r>
            <a:r>
              <a:rPr lang="en-US" dirty="0"/>
              <a:t> basics – create a project for your lab</a:t>
            </a:r>
            <a:endParaRPr lang="en-US" dirty="0"/>
          </a:p>
        </p:txBody>
      </p:sp>
      <p:sp>
        <p:nvSpPr>
          <p:cNvPr id="4" name="Content Placeholder 3"/>
          <p:cNvSpPr>
            <a:spLocks noGrp="true"/>
          </p:cNvSpPr>
          <p:nvPr>
            <p:ph idx="1"/>
          </p:nvPr>
        </p:nvSpPr>
        <p:spPr/>
        <p:txBody>
          <a:bodyPr/>
          <a:lstStyle/>
          <a:p>
            <a:r>
              <a:rPr lang="en-US" dirty="0"/>
              <a:t>Follow link from </a:t>
            </a:r>
            <a:r>
              <a:rPr lang="en-US" dirty="0" err="1"/>
              <a:t>writeup</a:t>
            </a:r>
            <a:r>
              <a:rPr lang="en-US" dirty="0"/>
              <a:t> in TPZ</a:t>
            </a:r>
            <a:endParaRPr lang="en-US" dirty="0"/>
          </a:p>
          <a:p>
            <a:r>
              <a:rPr lang="en-US" dirty="0"/>
              <a:t>Use link to create a repo</a:t>
            </a:r>
            <a:endParaRPr lang="en-US" dirty="0"/>
          </a:p>
          <a:p>
            <a:r>
              <a:rPr lang="en-US" dirty="0"/>
              <a:t>Clone to your local machine</a:t>
            </a:r>
            <a:endParaRPr lang="en-US" dirty="0"/>
          </a:p>
          <a:p>
            <a:r>
              <a:rPr lang="en-US" dirty="0"/>
              <a:t>Commit often!</a:t>
            </a:r>
            <a:endParaRPr lang="en-US" dirty="0"/>
          </a:p>
        </p:txBody>
      </p:sp>
      <p:pic>
        <p:nvPicPr>
          <p:cNvPr id="5" name="Picture 2"/>
          <p:cNvPicPr>
            <a:picLocks noChangeAspect="true" noChangeArrowheads="true"/>
          </p:cNvPicPr>
          <p:nvPr/>
        </p:nvPicPr>
        <p:blipFill rotWithShape="true">
          <a:blip r:embed="rId1">
            <a:extLst>
              <a:ext uri="{28A0092B-C50C-407E-A947-70E740481C1C}">
                <a14:useLocalDpi xmlns:a14="http://schemas.microsoft.com/office/drawing/2010/main" val="false"/>
              </a:ext>
            </a:extLst>
          </a:blip>
          <a:srcRect l="21000" t="18445" r="9250" b="1556"/>
          <a:stretch>
            <a:fillRect/>
          </a:stretch>
        </p:blipFill>
        <p:spPr bwMode="auto">
          <a:xfrm>
            <a:off x="381000" y="2362200"/>
            <a:ext cx="850392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err="1"/>
              <a:t>Git</a:t>
            </a:r>
            <a:r>
              <a:rPr lang="en-US" dirty="0"/>
              <a:t> basics – create a project for your lab</a:t>
            </a:r>
            <a:endParaRPr lang="en-US" dirty="0"/>
          </a:p>
        </p:txBody>
      </p:sp>
      <p:sp>
        <p:nvSpPr>
          <p:cNvPr id="4" name="Content Placeholder 3"/>
          <p:cNvSpPr>
            <a:spLocks noGrp="true"/>
          </p:cNvSpPr>
          <p:nvPr>
            <p:ph idx="1"/>
          </p:nvPr>
        </p:nvSpPr>
        <p:spPr/>
        <p:txBody>
          <a:bodyPr/>
          <a:lstStyle/>
          <a:p>
            <a:r>
              <a:rPr lang="en-US" dirty="0"/>
              <a:t>Follow link from </a:t>
            </a:r>
            <a:r>
              <a:rPr lang="en-US" dirty="0" err="1"/>
              <a:t>writeup</a:t>
            </a:r>
            <a:r>
              <a:rPr lang="en-US" dirty="0"/>
              <a:t> in TPZ</a:t>
            </a:r>
            <a:endParaRPr lang="en-US" dirty="0"/>
          </a:p>
          <a:p>
            <a:r>
              <a:rPr lang="en-US" dirty="0"/>
              <a:t>Use link to create a repo</a:t>
            </a:r>
            <a:endParaRPr lang="en-US" dirty="0"/>
          </a:p>
          <a:p>
            <a:r>
              <a:rPr lang="en-US" dirty="0"/>
              <a:t>Clone to your local machine</a:t>
            </a:r>
            <a:endParaRPr lang="en-US" dirty="0"/>
          </a:p>
          <a:p>
            <a:r>
              <a:rPr lang="en-US" dirty="0"/>
              <a:t>Commit often!</a:t>
            </a:r>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en-US" dirty="0" err="1"/>
              <a:t>Git</a:t>
            </a:r>
            <a:r>
              <a:rPr lang="en-US" dirty="0"/>
              <a:t> basics – clone it to a working directory</a:t>
            </a:r>
            <a:endParaRPr lang="en-US" dirty="0"/>
          </a:p>
        </p:txBody>
      </p:sp>
      <p:sp>
        <p:nvSpPr>
          <p:cNvPr id="4" name="Content Placeholder 3"/>
          <p:cNvSpPr>
            <a:spLocks noGrp="true"/>
          </p:cNvSpPr>
          <p:nvPr>
            <p:ph idx="1"/>
          </p:nvPr>
        </p:nvSpPr>
        <p:spPr/>
        <p:txBody>
          <a:bodyPr/>
          <a:lstStyle/>
          <a:p>
            <a:r>
              <a:rPr lang="en-US" dirty="0"/>
              <a:t>Clone into a directory with the proper permissions</a:t>
            </a:r>
            <a:endParaRPr lang="en-US" dirty="0"/>
          </a:p>
        </p:txBody>
      </p:sp>
      <p:sp>
        <p:nvSpPr>
          <p:cNvPr id="6" name="TextBox 5"/>
          <p:cNvSpPr txBox="true"/>
          <p:nvPr/>
        </p:nvSpPr>
        <p:spPr>
          <a:xfrm>
            <a:off x="233082" y="2700516"/>
            <a:ext cx="7996518" cy="1600438"/>
          </a:xfrm>
          <a:prstGeom prst="rect">
            <a:avLst/>
          </a:prstGeom>
          <a:solidFill>
            <a:schemeClr val="bg1"/>
          </a:solidFill>
        </p:spPr>
        <p:txBody>
          <a:bodyPr wrap="square" lIns="182880" tIns="182880" rIns="182880" bIns="182880" rtlCol="0">
            <a:spAutoFit/>
          </a:bodyPr>
          <a:lstStyle/>
          <a:p>
            <a:pPr algn="l"/>
            <a:r>
              <a:rPr lang="en-US" sz="2000" b="1" dirty="0" err="1">
                <a:latin typeface="Courier New" charset="0"/>
                <a:cs typeface="Courier New" charset="0"/>
              </a:rPr>
              <a:t>git</a:t>
            </a:r>
            <a:r>
              <a:rPr lang="en-US" sz="2000" b="1" dirty="0">
                <a:latin typeface="Courier New" charset="0"/>
                <a:cs typeface="Courier New" charset="0"/>
              </a:rPr>
              <a:t> clone </a:t>
            </a:r>
            <a:r>
              <a:rPr lang="en-US" sz="2000" b="1" u="sng" dirty="0">
                <a:latin typeface="Courier New" charset="0"/>
                <a:cs typeface="Courier New" charset="0"/>
                <a:hlinkClick r:id="rId1"/>
              </a:rPr>
              <a:t>git@github.com:cmu15213s19/213s19-lab0-seth4618.git</a:t>
            </a:r>
            <a:endParaRPr lang="en-US" sz="2000" b="1" u="sng" dirty="0">
              <a:latin typeface="Courier New" charset="0"/>
              <a:cs typeface="Courier New" charset="0"/>
            </a:endParaRPr>
          </a:p>
          <a:p>
            <a:pPr algn="l"/>
            <a:r>
              <a:rPr lang="en-US" sz="2000" b="1" dirty="0">
                <a:latin typeface="Courier New" charset="0"/>
                <a:cs typeface="Courier New" charset="0"/>
              </a:rPr>
              <a:t>cd 213s19-lab0-seth4618</a:t>
            </a:r>
            <a:endParaRPr lang="en-US" sz="2000" b="1" dirty="0">
              <a:latin typeface="Courier New" charset="0"/>
              <a:cs typeface="Courier New" charset="0"/>
            </a:endParaRPr>
          </a:p>
          <a:p>
            <a:pPr algn="l"/>
            <a:endParaRPr lang="en-US" sz="2000" b="1" dirty="0">
              <a:latin typeface="Courier New" charset="0"/>
              <a:cs typeface="Courier New"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true" noChangeArrowheads="true"/>
          </p:cNvSpPr>
          <p:nvPr>
            <p:ph type="title"/>
          </p:nvPr>
        </p:nvSpPr>
        <p:spPr/>
        <p:txBody>
          <a:bodyPr/>
          <a:lstStyle/>
          <a:p>
            <a:r>
              <a:rPr lang="en-US" b="1" dirty="0">
                <a:solidFill>
                  <a:schemeClr val="tx1">
                    <a:lumMod val="65000"/>
                    <a:lumOff val="35000"/>
                  </a:schemeClr>
                </a:solidFill>
              </a:rPr>
              <a:t>Great Reality #2: </a:t>
            </a:r>
            <a:br>
              <a:rPr lang="en-US" b="1" dirty="0"/>
            </a:br>
            <a:r>
              <a:rPr lang="en-US" b="1" dirty="0"/>
              <a:t>You’ve Got to Know Assembly</a:t>
            </a:r>
            <a:endParaRPr lang="en-US" b="1" dirty="0"/>
          </a:p>
        </p:txBody>
      </p:sp>
      <p:sp>
        <p:nvSpPr>
          <p:cNvPr id="12292" name="Rectangle 4"/>
          <p:cNvSpPr>
            <a:spLocks noGrp="true" noChangeArrowheads="true"/>
          </p:cNvSpPr>
          <p:nvPr>
            <p:ph type="body" idx="1"/>
          </p:nvPr>
        </p:nvSpPr>
        <p:spPr>
          <a:xfrm>
            <a:off x="381000" y="1524000"/>
            <a:ext cx="8382000" cy="5080000"/>
          </a:xfrm>
        </p:spPr>
        <p:txBody>
          <a:bodyPr>
            <a:normAutofit lnSpcReduction="10000"/>
          </a:bodyPr>
          <a:lstStyle/>
          <a:p>
            <a:r>
              <a:rPr lang="en-US" b="1" dirty="0"/>
              <a:t>Chances are, you’ll never write programs in assembly</a:t>
            </a:r>
            <a:endParaRPr lang="en-US" b="1" dirty="0"/>
          </a:p>
          <a:p>
            <a:pPr lvl="1"/>
            <a:r>
              <a:rPr lang="en-US" dirty="0"/>
              <a:t>Compilers are much better &amp; more patient than you are</a:t>
            </a:r>
            <a:endParaRPr lang="en-US" dirty="0"/>
          </a:p>
          <a:p>
            <a:r>
              <a:rPr lang="en-US" b="1" dirty="0"/>
              <a:t>But: Understanding assembly is key to machine-level execution model</a:t>
            </a:r>
            <a:endParaRPr lang="en-US" b="1" dirty="0"/>
          </a:p>
          <a:p>
            <a:pPr lvl="1"/>
            <a:r>
              <a:rPr lang="en-US" dirty="0"/>
              <a:t>Behavior of programs in presence of bugs</a:t>
            </a:r>
            <a:endParaRPr lang="en-US" dirty="0"/>
          </a:p>
          <a:p>
            <a:pPr lvl="2"/>
            <a:r>
              <a:rPr lang="en-US" dirty="0"/>
              <a:t>High-level language models break down</a:t>
            </a:r>
            <a:endParaRPr lang="en-US" dirty="0"/>
          </a:p>
          <a:p>
            <a:pPr lvl="1"/>
            <a:r>
              <a:rPr lang="en-US" dirty="0"/>
              <a:t>Tuning program performance</a:t>
            </a:r>
            <a:endParaRPr lang="en-US" dirty="0"/>
          </a:p>
          <a:p>
            <a:pPr lvl="2"/>
            <a:r>
              <a:rPr lang="en-US" dirty="0"/>
              <a:t>Understand optimizations done / not done by the compiler</a:t>
            </a:r>
            <a:endParaRPr lang="en-US" dirty="0"/>
          </a:p>
          <a:p>
            <a:pPr lvl="2"/>
            <a:r>
              <a:rPr lang="en-US" dirty="0"/>
              <a:t>Understanding sources of program inefficiency</a:t>
            </a:r>
            <a:endParaRPr lang="en-US" dirty="0"/>
          </a:p>
          <a:p>
            <a:pPr lvl="1"/>
            <a:r>
              <a:rPr lang="en-US" dirty="0"/>
              <a:t>Implementing system software</a:t>
            </a:r>
            <a:endParaRPr lang="en-US" dirty="0"/>
          </a:p>
          <a:p>
            <a:pPr lvl="2"/>
            <a:r>
              <a:rPr lang="en-US" dirty="0"/>
              <a:t>Compiler has machine code as target</a:t>
            </a:r>
            <a:endParaRPr lang="en-US" dirty="0"/>
          </a:p>
          <a:p>
            <a:pPr lvl="2"/>
            <a:r>
              <a:rPr lang="en-US" dirty="0"/>
              <a:t>Operating systems must manage process state</a:t>
            </a:r>
            <a:endParaRPr lang="en-US" dirty="0"/>
          </a:p>
          <a:p>
            <a:pPr lvl="1"/>
            <a:r>
              <a:rPr lang="en-US" dirty="0"/>
              <a:t>Creating / fighting malware</a:t>
            </a:r>
            <a:endParaRPr lang="en-US" dirty="0"/>
          </a:p>
          <a:p>
            <a:pPr lvl="2"/>
            <a:r>
              <a:rPr lang="en-US" dirty="0"/>
              <a:t>x86 assembly is the language of choice!</a:t>
            </a: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true" noChangeArrowheads="true"/>
          </p:cNvSpPr>
          <p:nvPr>
            <p:ph type="title"/>
          </p:nvPr>
        </p:nvSpPr>
        <p:spPr>
          <a:xfrm>
            <a:off x="381000" y="685800"/>
            <a:ext cx="8382000" cy="1092200"/>
          </a:xfrm>
        </p:spPr>
        <p:txBody>
          <a:bodyPr/>
          <a:lstStyle/>
          <a:p>
            <a:r>
              <a:rPr lang="en-US" b="1" dirty="0">
                <a:solidFill>
                  <a:schemeClr val="tx1">
                    <a:lumMod val="65000"/>
                    <a:lumOff val="35000"/>
                  </a:schemeClr>
                </a:solidFill>
              </a:rPr>
              <a:t>Great Reality #3: </a:t>
            </a:r>
            <a:r>
              <a:rPr lang="en-US" b="1" dirty="0"/>
              <a:t>Memory Matters</a:t>
            </a:r>
            <a:br>
              <a:rPr lang="en-US" b="1" dirty="0"/>
            </a:br>
            <a:r>
              <a:rPr lang="en-US" sz="2800" b="1" dirty="0"/>
              <a:t>Random Access Memory Is an Unphysical Abstraction</a:t>
            </a:r>
            <a:br>
              <a:rPr lang="en-US" sz="2800" b="1" dirty="0"/>
            </a:br>
            <a:endParaRPr lang="en-US" sz="2900" b="1" dirty="0"/>
          </a:p>
        </p:txBody>
      </p:sp>
      <p:sp>
        <p:nvSpPr>
          <p:cNvPr id="17412" name="Rectangle 4"/>
          <p:cNvSpPr>
            <a:spLocks noGrp="true" noChangeArrowheads="true"/>
          </p:cNvSpPr>
          <p:nvPr>
            <p:ph type="body" idx="1"/>
          </p:nvPr>
        </p:nvSpPr>
        <p:spPr>
          <a:xfrm>
            <a:off x="381000" y="1498600"/>
            <a:ext cx="8382000" cy="5435600"/>
          </a:xfrm>
        </p:spPr>
        <p:txBody>
          <a:bodyPr/>
          <a:lstStyle/>
          <a:p>
            <a:pPr marL="0" indent="0">
              <a:buNone/>
            </a:pPr>
            <a:endParaRPr lang="en-US" b="1" dirty="0"/>
          </a:p>
          <a:p>
            <a:r>
              <a:rPr lang="en-US" b="1" dirty="0"/>
              <a:t>Memory is not unbounded</a:t>
            </a:r>
            <a:endParaRPr lang="en-US" b="1" dirty="0"/>
          </a:p>
          <a:p>
            <a:pPr marL="552450" lvl="1"/>
            <a:r>
              <a:rPr lang="en-US" dirty="0"/>
              <a:t>It must be allocated and managed</a:t>
            </a:r>
            <a:endParaRPr lang="en-US" dirty="0"/>
          </a:p>
          <a:p>
            <a:pPr marL="552450" lvl="1"/>
            <a:r>
              <a:rPr lang="en-US" dirty="0"/>
              <a:t>Many applications are memory dominated</a:t>
            </a:r>
            <a:endParaRPr lang="en-US" dirty="0"/>
          </a:p>
          <a:p>
            <a:r>
              <a:rPr lang="en-US" b="1" dirty="0"/>
              <a:t>Memory referencing bugs especially pernicious</a:t>
            </a:r>
            <a:endParaRPr lang="en-US" b="1" dirty="0"/>
          </a:p>
          <a:p>
            <a:pPr marL="552450" lvl="1"/>
            <a:r>
              <a:rPr lang="en-US" dirty="0"/>
              <a:t>Effects are distant in both time and space</a:t>
            </a:r>
            <a:endParaRPr lang="en-US" dirty="0"/>
          </a:p>
          <a:p>
            <a:r>
              <a:rPr lang="en-US" b="1" dirty="0"/>
              <a:t>Memory performance is not uniform</a:t>
            </a:r>
            <a:endParaRPr lang="en-US" b="1" dirty="0"/>
          </a:p>
          <a:p>
            <a:pPr marL="552450" lvl="1"/>
            <a:r>
              <a:rPr lang="en-US" dirty="0"/>
              <a:t>Cache and virtual memory effects can greatly affect program performance</a:t>
            </a:r>
            <a:endParaRPr lang="en-US" dirty="0"/>
          </a:p>
          <a:p>
            <a:pPr marL="552450" lvl="1"/>
            <a:r>
              <a:rPr lang="en-US" dirty="0"/>
              <a:t>Adapting program to characteristics of memory system can lead to major speed improvements</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true" noChangeArrowheads="true"/>
          </p:cNvSpPr>
          <p:nvPr>
            <p:ph type="title"/>
          </p:nvPr>
        </p:nvSpPr>
        <p:spPr/>
        <p:txBody>
          <a:bodyPr/>
          <a:lstStyle/>
          <a:p>
            <a:pPr marL="119380" indent="-119380"/>
            <a:r>
              <a:rPr lang="en-US" b="1" dirty="0"/>
              <a:t>Memory Referencing Bug Example</a:t>
            </a:r>
            <a:endParaRPr lang="en-US" b="1" dirty="0"/>
          </a:p>
        </p:txBody>
      </p:sp>
      <p:sp>
        <p:nvSpPr>
          <p:cNvPr id="18438" name="Rectangle 6"/>
          <p:cNvSpPr>
            <a:spLocks noGrp="true" noChangeArrowheads="true"/>
          </p:cNvSpPr>
          <p:nvPr>
            <p:ph idx="1"/>
          </p:nvPr>
        </p:nvSpPr>
        <p:spPr bwMode="auto">
          <a:xfrm>
            <a:off x="457200" y="6096000"/>
            <a:ext cx="8229600" cy="563563"/>
          </a:xfrm>
          <a:noFill/>
          <a:ln>
            <a:miter lim="800000"/>
          </a:ln>
        </p:spPr>
        <p:txBody>
          <a:bodyPr wrap="square" lIns="38100" tIns="38100" rIns="38100" bIns="38100" numCol="1" anchor="t" anchorCtr="false" compatLnSpc="true"/>
          <a:lstStyle/>
          <a:p>
            <a:pPr lvl="1" indent="-342900"/>
            <a:r>
              <a:rPr lang="en-US" dirty="0"/>
              <a:t>Result is system specific</a:t>
            </a:r>
            <a:endParaRPr lang="en-US" dirty="0"/>
          </a:p>
        </p:txBody>
      </p:sp>
      <p:sp>
        <p:nvSpPr>
          <p:cNvPr id="18437" name="Rectangle 5"/>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charset="0"/>
                <a:ea typeface="Zapf Dingbats" charset="2"/>
                <a:cs typeface="Zapf Dingbats" charset="2"/>
                <a:sym typeface="Courier New" charset="0"/>
              </a:rPr>
              <a:t>fun(0) </a:t>
            </a:r>
            <a:r>
              <a:rPr lang="en-US" sz="1800" dirty="0"/>
              <a:t>--&gt;</a:t>
            </a:r>
            <a:r>
              <a:rPr lang="en-US" sz="1800" dirty="0">
                <a:solidFill>
                  <a:schemeClr val="tx1"/>
                </a:solidFill>
                <a:latin typeface="Courier New" charset="0"/>
                <a:ea typeface="Zapf Dingbats" charset="2"/>
                <a:cs typeface="Zapf Dingbats" charset="2"/>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fun(1)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fun(2)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3.1399998664856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fun(3) </a:t>
            </a:r>
            <a:r>
              <a:rPr lang="en-US" sz="1800" dirty="0"/>
              <a:t>--&gt; </a:t>
            </a:r>
            <a:r>
              <a:rPr lang="en-US" sz="1800" dirty="0">
                <a:solidFill>
                  <a:schemeClr val="tx1"/>
                </a:solidFill>
                <a:latin typeface="Courier New" charset="0"/>
                <a:ea typeface="Monaco" charset="0"/>
                <a:cs typeface="Monaco" charset="0"/>
                <a:sym typeface="Courier New" charset="0"/>
              </a:rPr>
              <a:t>	2.00000061035156</a:t>
            </a:r>
            <a:endParaRPr lang="en-US" sz="2400" dirty="0">
              <a:solidFill>
                <a:schemeClr val="tx1"/>
              </a:solidFill>
              <a:latin typeface="Arial Narrow" charset="0"/>
              <a:ea typeface="Lucida Grande" charset="0"/>
              <a:cs typeface="Lucida Grande" charset="0"/>
              <a:sym typeface="Arial Narrow" charset="0"/>
            </a:endParaRPr>
          </a:p>
          <a:p>
            <a:pPr algn="l"/>
            <a:r>
              <a:rPr lang="en-US" sz="1800" dirty="0">
                <a:solidFill>
                  <a:schemeClr val="tx1"/>
                </a:solidFill>
                <a:latin typeface="Courier New" charset="0"/>
                <a:ea typeface="Courier New" charset="0"/>
                <a:cs typeface="Courier New" charset="0"/>
                <a:sym typeface="Courier New" charset="0"/>
              </a:rPr>
              <a:t>fun(4) </a:t>
            </a:r>
            <a:r>
              <a:rPr lang="en-US" sz="1800" dirty="0"/>
              <a:t>--&gt;</a:t>
            </a:r>
            <a:r>
              <a:rPr lang="en-US" sz="1800" dirty="0">
                <a:solidFill>
                  <a:schemeClr val="tx1"/>
                </a:solidFill>
                <a:latin typeface="Times New Roman"/>
                <a:ea typeface="Zapf Dingbats" charset="2"/>
                <a:cs typeface="Times New Roman"/>
                <a:sym typeface="Courier New" charset="0"/>
              </a:rPr>
              <a:t> </a:t>
            </a:r>
            <a:r>
              <a:rPr lang="en-US" sz="1800" dirty="0">
                <a:solidFill>
                  <a:schemeClr val="tx1"/>
                </a:solidFill>
                <a:latin typeface="Courier New" charset="0"/>
                <a:ea typeface="Monaco" charset="0"/>
                <a:cs typeface="Monaco" charset="0"/>
                <a:sym typeface="Courier New" charset="0"/>
              </a:rPr>
              <a:t>	3.14</a:t>
            </a:r>
            <a:endParaRPr lang="en-US" sz="1800" dirty="0">
              <a:solidFill>
                <a:schemeClr val="tx1"/>
              </a:solidFill>
              <a:latin typeface="Courier New" charset="0"/>
              <a:ea typeface="Monaco" charset="0"/>
              <a:cs typeface="Monaco" charset="0"/>
              <a:sym typeface="Courier New" charset="0"/>
            </a:endParaRPr>
          </a:p>
          <a:p>
            <a:pPr algn="l"/>
            <a:r>
              <a:rPr lang="en-US" sz="1800" dirty="0">
                <a:solidFill>
                  <a:schemeClr val="tx1"/>
                </a:solidFill>
                <a:latin typeface="Courier New" charset="0"/>
                <a:ea typeface="Courier New" charset="0"/>
                <a:cs typeface="Courier New" charset="0"/>
                <a:sym typeface="Courier New" charset="0"/>
              </a:rPr>
              <a:t>fun(6) </a:t>
            </a:r>
            <a:r>
              <a:rPr lang="en-US" sz="1800" dirty="0"/>
              <a:t>--&gt; </a:t>
            </a:r>
            <a:r>
              <a:rPr lang="en-US" sz="1800" dirty="0">
                <a:solidFill>
                  <a:schemeClr val="tx1"/>
                </a:solidFill>
                <a:latin typeface="Courier New" charset="0"/>
                <a:ea typeface="Monaco" charset="0"/>
                <a:cs typeface="Monaco" charset="0"/>
                <a:sym typeface="Courier New" charset="0"/>
              </a:rPr>
              <a:t>	</a:t>
            </a:r>
            <a:r>
              <a:rPr lang="en-US" sz="1800" dirty="0">
                <a:solidFill>
                  <a:schemeClr val="tx1"/>
                </a:solidFill>
                <a:latin typeface="Calibri"/>
                <a:ea typeface="Monaco" charset="0"/>
                <a:cs typeface="Calibri"/>
                <a:sym typeface="Courier New" charset="0"/>
              </a:rPr>
              <a:t>Segmentation fault</a:t>
            </a:r>
            <a:endParaRPr lang="en-US" sz="1800" dirty="0">
              <a:solidFill>
                <a:schemeClr val="tx1"/>
              </a:solidFill>
              <a:latin typeface="Courier New" charset="0"/>
              <a:ea typeface="Monaco" charset="0"/>
              <a:cs typeface="Monaco" charset="0"/>
              <a:sym typeface="Courier New" charset="0"/>
            </a:endParaRPr>
          </a:p>
        </p:txBody>
      </p:sp>
      <p:sp>
        <p:nvSpPr>
          <p:cNvPr id="1843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nimBg="true" uiExpand="1" build="p"/>
    </p:bldLst>
  </p:timing>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false" compatLnSpc="true"/>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false" compatLnSpc="true"/>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false" compatLnSpc="true"/>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false" compatLnSpc="true"/>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24290</Words>
  <Application>WPS 演示</Application>
  <PresentationFormat>On-screen Show (4:3)</PresentationFormat>
  <Paragraphs>845</Paragraphs>
  <Slides>66</Slides>
  <Notes>3</Notes>
  <HiddenSlides>2</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66</vt:i4>
      </vt:variant>
    </vt:vector>
  </HeadingPairs>
  <TitlesOfParts>
    <vt:vector size="102" baseType="lpstr">
      <vt:lpstr>Arial</vt:lpstr>
      <vt:lpstr>宋体</vt:lpstr>
      <vt:lpstr>Wingdings</vt:lpstr>
      <vt:lpstr>Gill Sans</vt:lpstr>
      <vt:lpstr>文泉驿微米黑</vt:lpstr>
      <vt:lpstr>ヒラギノ角ゴ ProN W3</vt:lpstr>
      <vt:lpstr>Calibri Bold</vt:lpstr>
      <vt:lpstr>Calibri</vt:lpstr>
      <vt:lpstr>MS PGothic</vt:lpstr>
      <vt:lpstr>Times New Roman</vt:lpstr>
      <vt:lpstr>ヒラギノ角ゴ ProN W6</vt:lpstr>
      <vt:lpstr>Wingdings 2</vt:lpstr>
      <vt:lpstr>Gill Sans MT</vt:lpstr>
      <vt:lpstr>Liberation Sans</vt:lpstr>
      <vt:lpstr>Gill Sans MT Condensed</vt:lpstr>
      <vt:lpstr>Calibri Italic</vt:lpstr>
      <vt:lpstr>Zapf Dingbats</vt:lpstr>
      <vt:lpstr>Wingdings</vt:lpstr>
      <vt:lpstr>Courier New</vt:lpstr>
      <vt:lpstr>DejaVu Sans</vt:lpstr>
      <vt:lpstr>Arial Narrow</vt:lpstr>
      <vt:lpstr>Lucida Grande</vt:lpstr>
      <vt:lpstr>Times New Roman</vt:lpstr>
      <vt:lpstr>Monaco</vt:lpstr>
      <vt:lpstr>Calibri</vt:lpstr>
      <vt:lpstr>Courier New</vt:lpstr>
      <vt:lpstr>Arial</vt:lpstr>
      <vt:lpstr>Slack-Lato</vt:lpstr>
      <vt:lpstr>Liberation Sans Narrow</vt:lpstr>
      <vt:lpstr>微软雅黑</vt:lpstr>
      <vt:lpstr>宋体</vt:lpstr>
      <vt:lpstr>Arial Unicode MS</vt:lpstr>
      <vt:lpstr>Noto Sans CJK JP Bold</vt:lpstr>
      <vt:lpstr>ヒラギノ角ゴ ProN W6</vt:lpstr>
      <vt:lpstr>Title Slide</vt:lpstr>
      <vt:lpstr>Title and Content</vt:lpstr>
      <vt:lpstr>PowerPoint 演示文稿</vt:lpstr>
      <vt:lpstr>PowerPoint 演示文稿</vt:lpstr>
      <vt:lpstr>Overview</vt:lpstr>
      <vt:lpstr>The Big Picture</vt:lpstr>
      <vt:lpstr>Great Reality #1:  Ints are not Integers, Floats are not Reals</vt:lpstr>
      <vt:lpstr>Computer Arithmetic</vt:lpstr>
      <vt:lpstr>Great Reality #2:  You’ve Got to Know Assembly</vt:lpstr>
      <vt:lpstr>Great Reality #3: Memory Matters Random Access Memory Is an Unphysical Abstraction </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Course Perspective</vt:lpstr>
      <vt:lpstr>Course Perspective (Cont.)</vt:lpstr>
      <vt:lpstr>Role within CS/ECE Curriculum</vt:lpstr>
      <vt:lpstr>Systems Concentration</vt:lpstr>
      <vt:lpstr>Academic Integrity</vt:lpstr>
      <vt:lpstr>Cheating/Plagiarism: Description</vt:lpstr>
      <vt:lpstr>Cheating/Plagiarism: Description (cont.)</vt:lpstr>
      <vt:lpstr>Cheating/Plagiarism: Description</vt:lpstr>
      <vt:lpstr>Cheating/Plagiarism: Description</vt:lpstr>
      <vt:lpstr>Cheating: Consequences</vt:lpstr>
      <vt:lpstr>Cheating Notes</vt:lpstr>
      <vt:lpstr>Some Concrete Examples:</vt:lpstr>
      <vt:lpstr>How it Feels: Student and Instructor</vt:lpstr>
      <vt:lpstr>How it Feels: Student and Instructor</vt:lpstr>
      <vt:lpstr>Why It’s a Big Deal</vt:lpstr>
      <vt:lpstr>A Scenario: Cheating or Not?</vt:lpstr>
      <vt:lpstr>Another Scenario</vt:lpstr>
      <vt:lpstr>Another Scenario (cont.)</vt:lpstr>
      <vt:lpstr>Version Control: Your Good Friend</vt:lpstr>
      <vt:lpstr>How to Avoid AIVs</vt:lpstr>
      <vt:lpstr>Logistics</vt:lpstr>
      <vt:lpstr>15-213, 14-513, 15-513, 18-213, 18-613</vt:lpstr>
      <vt:lpstr>Primary Textbook</vt:lpstr>
      <vt:lpstr>Recommended reading</vt:lpstr>
      <vt:lpstr>If you want more books about C</vt:lpstr>
      <vt:lpstr>Course Components</vt:lpstr>
      <vt:lpstr>Programs and Data</vt:lpstr>
      <vt:lpstr>The Memory Hierarchy</vt:lpstr>
      <vt:lpstr> Virtual Memory</vt:lpstr>
      <vt:lpstr>Exceptional Control Flow</vt:lpstr>
      <vt:lpstr> Networking, and Concurrency</vt:lpstr>
      <vt:lpstr>Lab Rationale </vt:lpstr>
      <vt:lpstr>Lab0: C Programming</vt:lpstr>
      <vt:lpstr>Policies: Lab</vt:lpstr>
      <vt:lpstr>Facilities</vt:lpstr>
      <vt:lpstr> Autolab	(https://autolab.andrew.cmu.edu)</vt:lpstr>
      <vt:lpstr> Autolab accounts</vt:lpstr>
      <vt:lpstr>Getting Help	</vt:lpstr>
      <vt:lpstr>Getting Help	</vt:lpstr>
      <vt:lpstr>Recitations</vt:lpstr>
      <vt:lpstr>Office Hours **needs updating**</vt:lpstr>
      <vt:lpstr>Bootcamps</vt:lpstr>
      <vt:lpstr> Waitlist questions</vt:lpstr>
      <vt:lpstr>Managing this course</vt:lpstr>
      <vt:lpstr>Welcome and Enjoy! </vt:lpstr>
      <vt:lpstr>Appendix: GitHub Classroom Example</vt:lpstr>
      <vt:lpstr>Git basics – create a project for your lab</vt:lpstr>
      <vt:lpstr>Git basics – create a project for your lab</vt:lpstr>
      <vt:lpstr>Git basics – create a project for your lab</vt:lpstr>
      <vt:lpstr>Git basics – create a project for your lab</vt:lpstr>
      <vt:lpstr>Git basics – clone it to a working directory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erfenjiao</cp:lastModifiedBy>
  <cp:revision>222</cp:revision>
  <cp:lastPrinted>2022-01-13T11:28:24Z</cp:lastPrinted>
  <dcterms:created xsi:type="dcterms:W3CDTF">2022-01-13T11:28:24Z</dcterms:created>
  <dcterms:modified xsi:type="dcterms:W3CDTF">2022-01-13T11:28:24Z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2052-11.1.0.10161</vt:lpwstr>
  </property>
</Properties>
</file>